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75"/>
  </p:notesMasterIdLst>
  <p:sldIdLst>
    <p:sldId id="461" r:id="rId3"/>
    <p:sldId id="422" r:id="rId4"/>
    <p:sldId id="424" r:id="rId5"/>
    <p:sldId id="441" r:id="rId6"/>
    <p:sldId id="448" r:id="rId7"/>
    <p:sldId id="449" r:id="rId8"/>
    <p:sldId id="450" r:id="rId9"/>
    <p:sldId id="468" r:id="rId10"/>
    <p:sldId id="452" r:id="rId11"/>
    <p:sldId id="451" r:id="rId12"/>
    <p:sldId id="332" r:id="rId13"/>
    <p:sldId id="485" r:id="rId14"/>
    <p:sldId id="486" r:id="rId15"/>
    <p:sldId id="417" r:id="rId16"/>
    <p:sldId id="465" r:id="rId17"/>
    <p:sldId id="458" r:id="rId18"/>
    <p:sldId id="456" r:id="rId19"/>
    <p:sldId id="487" r:id="rId20"/>
    <p:sldId id="457" r:id="rId21"/>
    <p:sldId id="469" r:id="rId22"/>
    <p:sldId id="480" r:id="rId23"/>
    <p:sldId id="472" r:id="rId24"/>
    <p:sldId id="482" r:id="rId25"/>
    <p:sldId id="483" r:id="rId26"/>
    <p:sldId id="478" r:id="rId27"/>
    <p:sldId id="479" r:id="rId28"/>
    <p:sldId id="484" r:id="rId29"/>
    <p:sldId id="307" r:id="rId30"/>
    <p:sldId id="466" r:id="rId31"/>
    <p:sldId id="488" r:id="rId32"/>
    <p:sldId id="439" r:id="rId33"/>
    <p:sldId id="494" r:id="rId34"/>
    <p:sldId id="495" r:id="rId35"/>
    <p:sldId id="496" r:id="rId36"/>
    <p:sldId id="497" r:id="rId37"/>
    <p:sldId id="333" r:id="rId38"/>
    <p:sldId id="462" r:id="rId39"/>
    <p:sldId id="490" r:id="rId40"/>
    <p:sldId id="498" r:id="rId41"/>
    <p:sldId id="500" r:id="rId42"/>
    <p:sldId id="501" r:id="rId43"/>
    <p:sldId id="502" r:id="rId44"/>
    <p:sldId id="503" r:id="rId45"/>
    <p:sldId id="504" r:id="rId46"/>
    <p:sldId id="499" r:id="rId47"/>
    <p:sldId id="505" r:id="rId48"/>
    <p:sldId id="508" r:id="rId49"/>
    <p:sldId id="510" r:id="rId50"/>
    <p:sldId id="507" r:id="rId51"/>
    <p:sldId id="506" r:id="rId52"/>
    <p:sldId id="511" r:id="rId53"/>
    <p:sldId id="513" r:id="rId54"/>
    <p:sldId id="286" r:id="rId55"/>
    <p:sldId id="512" r:id="rId56"/>
    <p:sldId id="463" r:id="rId57"/>
    <p:sldId id="477" r:id="rId58"/>
    <p:sldId id="446" r:id="rId59"/>
    <p:sldId id="471" r:id="rId60"/>
    <p:sldId id="308" r:id="rId61"/>
    <p:sldId id="464" r:id="rId62"/>
    <p:sldId id="470" r:id="rId63"/>
    <p:sldId id="514" r:id="rId64"/>
    <p:sldId id="515" r:id="rId65"/>
    <p:sldId id="436" r:id="rId66"/>
    <p:sldId id="447" r:id="rId67"/>
    <p:sldId id="427" r:id="rId68"/>
    <p:sldId id="467" r:id="rId69"/>
    <p:sldId id="475" r:id="rId70"/>
    <p:sldId id="476" r:id="rId71"/>
    <p:sldId id="454" r:id="rId72"/>
    <p:sldId id="455" r:id="rId73"/>
    <p:sldId id="481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293F"/>
    <a:srgbClr val="385D8A"/>
    <a:srgbClr val="6DAC13"/>
    <a:srgbClr val="67B3FA"/>
    <a:srgbClr val="ED077E"/>
    <a:srgbClr val="F3DB7D"/>
    <a:srgbClr val="660066"/>
    <a:srgbClr val="4ED1A1"/>
    <a:srgbClr val="FC6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2" autoAdjust="0"/>
    <p:restoredTop sz="96226" autoAdjust="0"/>
  </p:normalViewPr>
  <p:slideViewPr>
    <p:cSldViewPr>
      <p:cViewPr varScale="1">
        <p:scale>
          <a:sx n="59" d="100"/>
          <a:sy n="59" d="100"/>
        </p:scale>
        <p:origin x="42" y="117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43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8CA395-0077-4AFF-8BF0-E1F2FE0A1B6F}" type="doc">
      <dgm:prSet loTypeId="urn:microsoft.com/office/officeart/2005/8/layout/gear1" loCatId="process" qsTypeId="urn:microsoft.com/office/officeart/2005/8/quickstyle/simple3" qsCatId="simple" csTypeId="urn:microsoft.com/office/officeart/2005/8/colors/accent1_2" csCatId="accent1" phldr="1"/>
      <dgm:spPr/>
    </dgm:pt>
    <dgm:pt modelId="{39515CCD-D8A4-4F54-8379-CAF0A8AA579D}">
      <dgm:prSet phldrT="[文本]"/>
      <dgm:spPr/>
      <dgm:t>
        <a:bodyPr/>
        <a:lstStyle/>
        <a:p>
          <a:r>
            <a:rPr lang="en-US" altLang="zh-CN" dirty="0"/>
            <a:t>Node.js API</a:t>
          </a:r>
          <a:endParaRPr lang="zh-CN" altLang="en-US" dirty="0"/>
        </a:p>
      </dgm:t>
    </dgm:pt>
    <dgm:pt modelId="{886C1222-E258-4C9A-8DAE-E1FB7992F001}" type="parTrans" cxnId="{06D76FC0-517B-4BA7-A7B7-82A25CFD4005}">
      <dgm:prSet/>
      <dgm:spPr/>
      <dgm:t>
        <a:bodyPr/>
        <a:lstStyle/>
        <a:p>
          <a:endParaRPr lang="zh-CN" altLang="en-US"/>
        </a:p>
      </dgm:t>
    </dgm:pt>
    <dgm:pt modelId="{B9A37E51-D830-4BE2-89C9-3F60C4884ABD}" type="sibTrans" cxnId="{06D76FC0-517B-4BA7-A7B7-82A25CFD4005}">
      <dgm:prSet/>
      <dgm:spPr/>
      <dgm:t>
        <a:bodyPr/>
        <a:lstStyle/>
        <a:p>
          <a:endParaRPr lang="zh-CN" altLang="en-US"/>
        </a:p>
      </dgm:t>
    </dgm:pt>
    <dgm:pt modelId="{05E37BD2-82D8-4CB5-A034-5DB6B1BCA6B8}">
      <dgm:prSet phldrT="[文本]"/>
      <dgm:spPr/>
      <dgm:t>
        <a:bodyPr/>
        <a:lstStyle/>
        <a:p>
          <a:r>
            <a:rPr lang="zh-CN" altLang="en-US" dirty="0"/>
            <a:t>常用编程任务</a:t>
          </a:r>
        </a:p>
      </dgm:t>
    </dgm:pt>
    <dgm:pt modelId="{70837136-B1FB-40E3-A4FD-18E3F3B8D121}" type="parTrans" cxnId="{1CA7AF52-AF5C-4CA4-983E-795B053FE226}">
      <dgm:prSet/>
      <dgm:spPr/>
      <dgm:t>
        <a:bodyPr/>
        <a:lstStyle/>
        <a:p>
          <a:endParaRPr lang="zh-CN" altLang="en-US"/>
        </a:p>
      </dgm:t>
    </dgm:pt>
    <dgm:pt modelId="{6E925BB5-2EBB-4BAF-9E21-A39E87331676}" type="sibTrans" cxnId="{1CA7AF52-AF5C-4CA4-983E-795B053FE226}">
      <dgm:prSet/>
      <dgm:spPr/>
      <dgm:t>
        <a:bodyPr/>
        <a:lstStyle/>
        <a:p>
          <a:endParaRPr lang="zh-CN" altLang="en-US"/>
        </a:p>
      </dgm:t>
    </dgm:pt>
    <dgm:pt modelId="{B4890C14-E70A-4DC5-8D71-3B034F418D62}">
      <dgm:prSet phldrT="[文本]"/>
      <dgm:spPr/>
      <dgm:t>
        <a:bodyPr/>
        <a:lstStyle/>
        <a:p>
          <a:r>
            <a:rPr lang="en-US" altLang="zh-CN" dirty="0"/>
            <a:t>CLI</a:t>
          </a:r>
          <a:r>
            <a:rPr lang="zh-CN" altLang="en-US" dirty="0"/>
            <a:t> </a:t>
          </a:r>
          <a:r>
            <a:rPr lang="en-US" altLang="zh-CN" dirty="0"/>
            <a:t>&amp; Web Server</a:t>
          </a:r>
          <a:endParaRPr lang="zh-CN" altLang="en-US" dirty="0"/>
        </a:p>
      </dgm:t>
    </dgm:pt>
    <dgm:pt modelId="{8E5A5C62-2E4C-4606-A7E5-BE3B464309CC}" type="parTrans" cxnId="{2E8417B8-6BF6-49D5-99CF-CDD125D4633B}">
      <dgm:prSet/>
      <dgm:spPr/>
      <dgm:t>
        <a:bodyPr/>
        <a:lstStyle/>
        <a:p>
          <a:endParaRPr lang="zh-CN" altLang="en-US"/>
        </a:p>
      </dgm:t>
    </dgm:pt>
    <dgm:pt modelId="{B4E140BA-7118-4714-BC85-2A6F4A9642ED}" type="sibTrans" cxnId="{2E8417B8-6BF6-49D5-99CF-CDD125D4633B}">
      <dgm:prSet/>
      <dgm:spPr/>
      <dgm:t>
        <a:bodyPr/>
        <a:lstStyle/>
        <a:p>
          <a:endParaRPr lang="zh-CN" altLang="en-US"/>
        </a:p>
      </dgm:t>
    </dgm:pt>
    <dgm:pt modelId="{F7C8F856-9C2C-4EF0-A7B0-8EF5AA235B35}">
      <dgm:prSet phldrT="[文本]"/>
      <dgm:spPr/>
      <dgm:t>
        <a:bodyPr/>
        <a:lstStyle/>
        <a:p>
          <a:endParaRPr lang="zh-CN" altLang="en-US"/>
        </a:p>
      </dgm:t>
    </dgm:pt>
    <dgm:pt modelId="{948A37AA-C956-43FE-9B67-A9B3DB8265CC}" type="parTrans" cxnId="{A6FFD998-D294-4CFA-9D27-8270992BAB14}">
      <dgm:prSet/>
      <dgm:spPr/>
      <dgm:t>
        <a:bodyPr/>
        <a:lstStyle/>
        <a:p>
          <a:endParaRPr lang="zh-CN" altLang="en-US"/>
        </a:p>
      </dgm:t>
    </dgm:pt>
    <dgm:pt modelId="{70C35121-3C67-478E-A5F6-E40433759B2E}" type="sibTrans" cxnId="{A6FFD998-D294-4CFA-9D27-8270992BAB14}">
      <dgm:prSet/>
      <dgm:spPr/>
      <dgm:t>
        <a:bodyPr/>
        <a:lstStyle/>
        <a:p>
          <a:endParaRPr lang="zh-CN" altLang="en-US"/>
        </a:p>
      </dgm:t>
    </dgm:pt>
    <dgm:pt modelId="{F4F9650C-140F-4165-83C2-0F2D23C02E72}" type="pres">
      <dgm:prSet presAssocID="{B28CA395-0077-4AFF-8BF0-E1F2FE0A1B6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8C274A7-BEBC-4A5B-AEC2-9A41E8542696}" type="pres">
      <dgm:prSet presAssocID="{39515CCD-D8A4-4F54-8379-CAF0A8AA579D}" presName="gear1" presStyleLbl="node1" presStyleIdx="0" presStyleCnt="3">
        <dgm:presLayoutVars>
          <dgm:chMax val="1"/>
          <dgm:bulletEnabled val="1"/>
        </dgm:presLayoutVars>
      </dgm:prSet>
      <dgm:spPr/>
    </dgm:pt>
    <dgm:pt modelId="{1CCD6A22-4EBE-4879-9647-08566D172D20}" type="pres">
      <dgm:prSet presAssocID="{39515CCD-D8A4-4F54-8379-CAF0A8AA579D}" presName="gear1srcNode" presStyleLbl="node1" presStyleIdx="0" presStyleCnt="3"/>
      <dgm:spPr/>
    </dgm:pt>
    <dgm:pt modelId="{2EDDD2BE-7A6C-466D-BD8A-5227E1CBFDFF}" type="pres">
      <dgm:prSet presAssocID="{39515CCD-D8A4-4F54-8379-CAF0A8AA579D}" presName="gear1dstNode" presStyleLbl="node1" presStyleIdx="0" presStyleCnt="3"/>
      <dgm:spPr/>
    </dgm:pt>
    <dgm:pt modelId="{520F64CA-798A-4035-8430-1A115AFEC47F}" type="pres">
      <dgm:prSet presAssocID="{05E37BD2-82D8-4CB5-A034-5DB6B1BCA6B8}" presName="gear2" presStyleLbl="node1" presStyleIdx="1" presStyleCnt="3">
        <dgm:presLayoutVars>
          <dgm:chMax val="1"/>
          <dgm:bulletEnabled val="1"/>
        </dgm:presLayoutVars>
      </dgm:prSet>
      <dgm:spPr/>
    </dgm:pt>
    <dgm:pt modelId="{66087CA1-D5A4-465A-ADC2-B5D8CEC889DA}" type="pres">
      <dgm:prSet presAssocID="{05E37BD2-82D8-4CB5-A034-5DB6B1BCA6B8}" presName="gear2srcNode" presStyleLbl="node1" presStyleIdx="1" presStyleCnt="3"/>
      <dgm:spPr/>
    </dgm:pt>
    <dgm:pt modelId="{594A401E-6C0A-45D6-A684-A079DD2DC46C}" type="pres">
      <dgm:prSet presAssocID="{05E37BD2-82D8-4CB5-A034-5DB6B1BCA6B8}" presName="gear2dstNode" presStyleLbl="node1" presStyleIdx="1" presStyleCnt="3"/>
      <dgm:spPr/>
    </dgm:pt>
    <dgm:pt modelId="{B72F79BA-CC6E-4254-993D-49E7519783D2}" type="pres">
      <dgm:prSet presAssocID="{B4890C14-E70A-4DC5-8D71-3B034F418D62}" presName="gear3" presStyleLbl="node1" presStyleIdx="2" presStyleCnt="3"/>
      <dgm:spPr/>
    </dgm:pt>
    <dgm:pt modelId="{39E9DB21-4277-467F-BC2C-5F22685B37A3}" type="pres">
      <dgm:prSet presAssocID="{B4890C14-E70A-4DC5-8D71-3B034F418D6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4DA0CBE9-D578-43B5-BB98-AEAB7EEA4E13}" type="pres">
      <dgm:prSet presAssocID="{B4890C14-E70A-4DC5-8D71-3B034F418D62}" presName="gear3srcNode" presStyleLbl="node1" presStyleIdx="2" presStyleCnt="3"/>
      <dgm:spPr/>
    </dgm:pt>
    <dgm:pt modelId="{F7E2928C-A33D-4E77-AFB3-E8F7C5813EF3}" type="pres">
      <dgm:prSet presAssocID="{B4890C14-E70A-4DC5-8D71-3B034F418D62}" presName="gear3dstNode" presStyleLbl="node1" presStyleIdx="2" presStyleCnt="3"/>
      <dgm:spPr/>
    </dgm:pt>
    <dgm:pt modelId="{013C8AF9-1ECA-4BBB-98E8-43572705D09D}" type="pres">
      <dgm:prSet presAssocID="{B9A37E51-D830-4BE2-89C9-3F60C4884ABD}" presName="connector1" presStyleLbl="sibTrans2D1" presStyleIdx="0" presStyleCnt="3"/>
      <dgm:spPr/>
    </dgm:pt>
    <dgm:pt modelId="{233DB4AF-17DF-41B3-9A5B-D9175F4F4733}" type="pres">
      <dgm:prSet presAssocID="{6E925BB5-2EBB-4BAF-9E21-A39E87331676}" presName="connector2" presStyleLbl="sibTrans2D1" presStyleIdx="1" presStyleCnt="3"/>
      <dgm:spPr/>
    </dgm:pt>
    <dgm:pt modelId="{41894FAD-35C8-4468-98A7-9E1AD534B33A}" type="pres">
      <dgm:prSet presAssocID="{B4E140BA-7118-4714-BC85-2A6F4A9642ED}" presName="connector3" presStyleLbl="sibTrans2D1" presStyleIdx="2" presStyleCnt="3"/>
      <dgm:spPr/>
    </dgm:pt>
  </dgm:ptLst>
  <dgm:cxnLst>
    <dgm:cxn modelId="{3861B20C-8DF7-44B3-9C95-88D7505B45FD}" type="presOf" srcId="{B4890C14-E70A-4DC5-8D71-3B034F418D62}" destId="{B72F79BA-CC6E-4254-993D-49E7519783D2}" srcOrd="0" destOrd="0" presId="urn:microsoft.com/office/officeart/2005/8/layout/gear1"/>
    <dgm:cxn modelId="{0725802A-9FB2-4E95-8E2E-F2F666229352}" type="presOf" srcId="{B4890C14-E70A-4DC5-8D71-3B034F418D62}" destId="{39E9DB21-4277-467F-BC2C-5F22685B37A3}" srcOrd="1" destOrd="0" presId="urn:microsoft.com/office/officeart/2005/8/layout/gear1"/>
    <dgm:cxn modelId="{BF1CA12B-C6F1-4E65-A2F1-1908D0BC0B5D}" type="presOf" srcId="{B9A37E51-D830-4BE2-89C9-3F60C4884ABD}" destId="{013C8AF9-1ECA-4BBB-98E8-43572705D09D}" srcOrd="0" destOrd="0" presId="urn:microsoft.com/office/officeart/2005/8/layout/gear1"/>
    <dgm:cxn modelId="{6814D333-D11B-4571-9572-548CFBA1506C}" type="presOf" srcId="{6E925BB5-2EBB-4BAF-9E21-A39E87331676}" destId="{233DB4AF-17DF-41B3-9A5B-D9175F4F4733}" srcOrd="0" destOrd="0" presId="urn:microsoft.com/office/officeart/2005/8/layout/gear1"/>
    <dgm:cxn modelId="{D1E7455D-C1C7-47AC-8DDA-7439B7DA8196}" type="presOf" srcId="{B4E140BA-7118-4714-BC85-2A6F4A9642ED}" destId="{41894FAD-35C8-4468-98A7-9E1AD534B33A}" srcOrd="0" destOrd="0" presId="urn:microsoft.com/office/officeart/2005/8/layout/gear1"/>
    <dgm:cxn modelId="{51CD8446-03BB-4A20-9138-1D631CB5AEFC}" type="presOf" srcId="{B28CA395-0077-4AFF-8BF0-E1F2FE0A1B6F}" destId="{F4F9650C-140F-4165-83C2-0F2D23C02E72}" srcOrd="0" destOrd="0" presId="urn:microsoft.com/office/officeart/2005/8/layout/gear1"/>
    <dgm:cxn modelId="{2639D36D-9590-4072-BB39-22EC16B7ECD5}" type="presOf" srcId="{39515CCD-D8A4-4F54-8379-CAF0A8AA579D}" destId="{2EDDD2BE-7A6C-466D-BD8A-5227E1CBFDFF}" srcOrd="2" destOrd="0" presId="urn:microsoft.com/office/officeart/2005/8/layout/gear1"/>
    <dgm:cxn modelId="{1CA7AF52-AF5C-4CA4-983E-795B053FE226}" srcId="{B28CA395-0077-4AFF-8BF0-E1F2FE0A1B6F}" destId="{05E37BD2-82D8-4CB5-A034-5DB6B1BCA6B8}" srcOrd="1" destOrd="0" parTransId="{70837136-B1FB-40E3-A4FD-18E3F3B8D121}" sibTransId="{6E925BB5-2EBB-4BAF-9E21-A39E87331676}"/>
    <dgm:cxn modelId="{8D81F658-C963-47C5-BB76-15E01F762750}" type="presOf" srcId="{05E37BD2-82D8-4CB5-A034-5DB6B1BCA6B8}" destId="{594A401E-6C0A-45D6-A684-A079DD2DC46C}" srcOrd="2" destOrd="0" presId="urn:microsoft.com/office/officeart/2005/8/layout/gear1"/>
    <dgm:cxn modelId="{E9CCF691-C9A4-4E3B-B713-32EDFC7ACE73}" type="presOf" srcId="{05E37BD2-82D8-4CB5-A034-5DB6B1BCA6B8}" destId="{66087CA1-D5A4-465A-ADC2-B5D8CEC889DA}" srcOrd="1" destOrd="0" presId="urn:microsoft.com/office/officeart/2005/8/layout/gear1"/>
    <dgm:cxn modelId="{A6FFD998-D294-4CFA-9D27-8270992BAB14}" srcId="{B28CA395-0077-4AFF-8BF0-E1F2FE0A1B6F}" destId="{F7C8F856-9C2C-4EF0-A7B0-8EF5AA235B35}" srcOrd="3" destOrd="0" parTransId="{948A37AA-C956-43FE-9B67-A9B3DB8265CC}" sibTransId="{70C35121-3C67-478E-A5F6-E40433759B2E}"/>
    <dgm:cxn modelId="{9361679E-F5EF-46F0-BFF2-115A35ED4C46}" type="presOf" srcId="{39515CCD-D8A4-4F54-8379-CAF0A8AA579D}" destId="{88C274A7-BEBC-4A5B-AEC2-9A41E8542696}" srcOrd="0" destOrd="0" presId="urn:microsoft.com/office/officeart/2005/8/layout/gear1"/>
    <dgm:cxn modelId="{7C7A499E-83F1-42F0-B6F2-3C64E5D753C3}" type="presOf" srcId="{39515CCD-D8A4-4F54-8379-CAF0A8AA579D}" destId="{1CCD6A22-4EBE-4879-9647-08566D172D20}" srcOrd="1" destOrd="0" presId="urn:microsoft.com/office/officeart/2005/8/layout/gear1"/>
    <dgm:cxn modelId="{2E8417B8-6BF6-49D5-99CF-CDD125D4633B}" srcId="{B28CA395-0077-4AFF-8BF0-E1F2FE0A1B6F}" destId="{B4890C14-E70A-4DC5-8D71-3B034F418D62}" srcOrd="2" destOrd="0" parTransId="{8E5A5C62-2E4C-4606-A7E5-BE3B464309CC}" sibTransId="{B4E140BA-7118-4714-BC85-2A6F4A9642ED}"/>
    <dgm:cxn modelId="{06D76FC0-517B-4BA7-A7B7-82A25CFD4005}" srcId="{B28CA395-0077-4AFF-8BF0-E1F2FE0A1B6F}" destId="{39515CCD-D8A4-4F54-8379-CAF0A8AA579D}" srcOrd="0" destOrd="0" parTransId="{886C1222-E258-4C9A-8DAE-E1FB7992F001}" sibTransId="{B9A37E51-D830-4BE2-89C9-3F60C4884ABD}"/>
    <dgm:cxn modelId="{98792ADC-003E-4D30-8A65-5375DE155EC1}" type="presOf" srcId="{05E37BD2-82D8-4CB5-A034-5DB6B1BCA6B8}" destId="{520F64CA-798A-4035-8430-1A115AFEC47F}" srcOrd="0" destOrd="0" presId="urn:microsoft.com/office/officeart/2005/8/layout/gear1"/>
    <dgm:cxn modelId="{60641DEA-E3D0-449A-972D-CDF49F239B1B}" type="presOf" srcId="{B4890C14-E70A-4DC5-8D71-3B034F418D62}" destId="{4DA0CBE9-D578-43B5-BB98-AEAB7EEA4E13}" srcOrd="2" destOrd="0" presId="urn:microsoft.com/office/officeart/2005/8/layout/gear1"/>
    <dgm:cxn modelId="{4F4812F6-C849-47FA-A2B2-76A598B72859}" type="presOf" srcId="{B4890C14-E70A-4DC5-8D71-3B034F418D62}" destId="{F7E2928C-A33D-4E77-AFB3-E8F7C5813EF3}" srcOrd="3" destOrd="0" presId="urn:microsoft.com/office/officeart/2005/8/layout/gear1"/>
    <dgm:cxn modelId="{D871ABE2-57F5-4926-8FAB-90B0EA4266F6}" type="presParOf" srcId="{F4F9650C-140F-4165-83C2-0F2D23C02E72}" destId="{88C274A7-BEBC-4A5B-AEC2-9A41E8542696}" srcOrd="0" destOrd="0" presId="urn:microsoft.com/office/officeart/2005/8/layout/gear1"/>
    <dgm:cxn modelId="{E692749A-3E59-40C4-BAF6-29C5F56EBDD0}" type="presParOf" srcId="{F4F9650C-140F-4165-83C2-0F2D23C02E72}" destId="{1CCD6A22-4EBE-4879-9647-08566D172D20}" srcOrd="1" destOrd="0" presId="urn:microsoft.com/office/officeart/2005/8/layout/gear1"/>
    <dgm:cxn modelId="{C0F6D975-0238-4B29-982A-EC9B7F8861AF}" type="presParOf" srcId="{F4F9650C-140F-4165-83C2-0F2D23C02E72}" destId="{2EDDD2BE-7A6C-466D-BD8A-5227E1CBFDFF}" srcOrd="2" destOrd="0" presId="urn:microsoft.com/office/officeart/2005/8/layout/gear1"/>
    <dgm:cxn modelId="{8BC3FD3F-E03B-4974-9552-BDFCC81CEA15}" type="presParOf" srcId="{F4F9650C-140F-4165-83C2-0F2D23C02E72}" destId="{520F64CA-798A-4035-8430-1A115AFEC47F}" srcOrd="3" destOrd="0" presId="urn:microsoft.com/office/officeart/2005/8/layout/gear1"/>
    <dgm:cxn modelId="{7A2C5E6A-799D-4462-A5D9-5468D2B31D28}" type="presParOf" srcId="{F4F9650C-140F-4165-83C2-0F2D23C02E72}" destId="{66087CA1-D5A4-465A-ADC2-B5D8CEC889DA}" srcOrd="4" destOrd="0" presId="urn:microsoft.com/office/officeart/2005/8/layout/gear1"/>
    <dgm:cxn modelId="{A05E66BA-1EAC-407F-AB2C-F3F9272C159C}" type="presParOf" srcId="{F4F9650C-140F-4165-83C2-0F2D23C02E72}" destId="{594A401E-6C0A-45D6-A684-A079DD2DC46C}" srcOrd="5" destOrd="0" presId="urn:microsoft.com/office/officeart/2005/8/layout/gear1"/>
    <dgm:cxn modelId="{45BABC3A-F4D2-4264-8D81-68BB8CB48B5C}" type="presParOf" srcId="{F4F9650C-140F-4165-83C2-0F2D23C02E72}" destId="{B72F79BA-CC6E-4254-993D-49E7519783D2}" srcOrd="6" destOrd="0" presId="urn:microsoft.com/office/officeart/2005/8/layout/gear1"/>
    <dgm:cxn modelId="{79642764-4295-4616-AFA3-59BE7CE12FDE}" type="presParOf" srcId="{F4F9650C-140F-4165-83C2-0F2D23C02E72}" destId="{39E9DB21-4277-467F-BC2C-5F22685B37A3}" srcOrd="7" destOrd="0" presId="urn:microsoft.com/office/officeart/2005/8/layout/gear1"/>
    <dgm:cxn modelId="{16EE79B9-49FC-4561-AAEF-0FED1AD306CB}" type="presParOf" srcId="{F4F9650C-140F-4165-83C2-0F2D23C02E72}" destId="{4DA0CBE9-D578-43B5-BB98-AEAB7EEA4E13}" srcOrd="8" destOrd="0" presId="urn:microsoft.com/office/officeart/2005/8/layout/gear1"/>
    <dgm:cxn modelId="{D40380D6-E80C-4BA3-A8E0-1C5812816AE2}" type="presParOf" srcId="{F4F9650C-140F-4165-83C2-0F2D23C02E72}" destId="{F7E2928C-A33D-4E77-AFB3-E8F7C5813EF3}" srcOrd="9" destOrd="0" presId="urn:microsoft.com/office/officeart/2005/8/layout/gear1"/>
    <dgm:cxn modelId="{CEB81F7B-3F20-43E4-8715-015BA84CBE50}" type="presParOf" srcId="{F4F9650C-140F-4165-83C2-0F2D23C02E72}" destId="{013C8AF9-1ECA-4BBB-98E8-43572705D09D}" srcOrd="10" destOrd="0" presId="urn:microsoft.com/office/officeart/2005/8/layout/gear1"/>
    <dgm:cxn modelId="{088CFA6F-A705-4190-8BA1-20934A8F2F27}" type="presParOf" srcId="{F4F9650C-140F-4165-83C2-0F2D23C02E72}" destId="{233DB4AF-17DF-41B3-9A5B-D9175F4F4733}" srcOrd="11" destOrd="0" presId="urn:microsoft.com/office/officeart/2005/8/layout/gear1"/>
    <dgm:cxn modelId="{CEB7307A-6238-4330-8CF5-431351FC2EBA}" type="presParOf" srcId="{F4F9650C-140F-4165-83C2-0F2D23C02E72}" destId="{41894FAD-35C8-4468-98A7-9E1AD534B33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274A7-BEBC-4A5B-AEC2-9A41E8542696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Node.js API</a:t>
          </a:r>
          <a:endParaRPr lang="zh-CN" altLang="en-US" sz="2600" kern="1200" dirty="0"/>
        </a:p>
      </dsp:txBody>
      <dsp:txXfrm>
        <a:off x="4392232" y="3136513"/>
        <a:ext cx="1781934" cy="1531918"/>
      </dsp:txXfrm>
    </dsp:sp>
    <dsp:sp modelId="{520F64CA-798A-4035-8430-1A115AFEC47F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常用编程任务</a:t>
          </a:r>
        </a:p>
      </dsp:txBody>
      <dsp:txXfrm>
        <a:off x="2604759" y="2282937"/>
        <a:ext cx="1076134" cy="1069538"/>
      </dsp:txXfrm>
    </dsp:sp>
    <dsp:sp modelId="{B72F79BA-CC6E-4254-993D-49E7519783D2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CLI</a:t>
          </a:r>
          <a:r>
            <a:rPr lang="zh-CN" altLang="en-US" sz="2600" kern="1200" dirty="0"/>
            <a:t> </a:t>
          </a:r>
          <a:r>
            <a:rPr lang="en-US" altLang="zh-CN" sz="2600" kern="1200" dirty="0"/>
            <a:t>&amp; Web Server</a:t>
          </a:r>
          <a:endParaRPr lang="zh-CN" altLang="en-US" sz="2600" kern="1200" dirty="0"/>
        </a:p>
      </dsp:txBody>
      <dsp:txXfrm rot="-20700000">
        <a:off x="3738879" y="704426"/>
        <a:ext cx="1192106" cy="1192106"/>
      </dsp:txXfrm>
    </dsp:sp>
    <dsp:sp modelId="{013C8AF9-1ECA-4BBB-98E8-43572705D09D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33DB4AF-17DF-41B3-9A5B-D9175F4F4733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894FAD-35C8-4468-98A7-9E1AD534B33A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4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87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14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6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02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46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324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3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8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54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13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00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6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87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24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6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32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1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94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2017/9/5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2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du.51cto.com/course/8510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pan.baidu.com/s/1o8a3E3o" TargetMode="External"/><Relationship Id="rId7" Type="http://schemas.openxmlformats.org/officeDocument/2006/relationships/hyperlink" Target="http://rj.baidu.com/soft/detail/13808.html?al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hyperlink" Target="http://rj.baidu.com/soft/detail/15201.htm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18448" y="5805264"/>
            <a:ext cx="575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</a:t>
            </a:r>
            <a:r>
              <a:rPr lang="zh-CN" altLang="en-US" sz="28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应用开发（上）</a:t>
            </a:r>
            <a:endParaRPr lang="en-US" altLang="zh-CN" sz="2800" b="1" dirty="0">
              <a:solidFill>
                <a:srgbClr val="D85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3786" y="164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jstips.co/assets/images/jstips-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" y="-172584"/>
            <a:ext cx="1219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8" y="404664"/>
            <a:ext cx="11150603" cy="604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8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570076"/>
            <a:ext cx="8758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https://github.com/wangding/courses/tree/master/</a:t>
            </a:r>
            <a:r>
              <a:rPr lang="en-US" altLang="zh-CN" sz="2800" dirty="0" err="1">
                <a:solidFill>
                  <a:srgbClr val="0070C0"/>
                </a:solidFill>
              </a:rPr>
              <a:t>nodejs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13" y="1011435"/>
            <a:ext cx="4123373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s1.bdstatic.com/70cFvXSh_Q1YnxGkpoWK1HF6hhy/it/u=2395096849,2120893078&amp;fm=27&amp;gp=0.jpg">
            <a:extLst>
              <a:ext uri="{FF2B5EF4-FFF2-40B4-BE49-F238E27FC236}">
                <a16:creationId xmlns:a16="http://schemas.microsoft.com/office/drawing/2014/main" id="{78360EE5-19F3-4126-BAF8-22E6F65E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128713"/>
            <a:ext cx="405765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9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EEC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6200000">
            <a:off x="3110885" y="-2179048"/>
            <a:ext cx="5832649" cy="11144085"/>
          </a:xfrm>
          <a:prstGeom prst="rect">
            <a:avLst/>
          </a:prstGeom>
        </p:spPr>
      </p:pic>
      <p:pic>
        <p:nvPicPr>
          <p:cNvPr id="3" name="图片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143793"/>
            <a:ext cx="8260744" cy="46466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788789" y="4221089"/>
            <a:ext cx="581024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59738" y="5411373"/>
            <a:ext cx="506445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6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5666178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官方网站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中文网站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官方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API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中文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API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浏览电子书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浏览课程资料页面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40802" y="1260049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Node.js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1772816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824191" y="2799649"/>
            <a:ext cx="3342857" cy="486054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产品经理入门课程套餐</a:t>
            </a:r>
          </a:p>
        </p:txBody>
      </p:sp>
      <p:sp>
        <p:nvSpPr>
          <p:cNvPr id="11" name="矩形 10"/>
          <p:cNvSpPr/>
          <p:nvPr/>
        </p:nvSpPr>
        <p:spPr>
          <a:xfrm>
            <a:off x="7213263" y="4743865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http://edu.51cto.com/pack/view/id-1033.html</a:t>
            </a:r>
          </a:p>
        </p:txBody>
      </p:sp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</a:t>
            </a: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19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 descr="“nodejs”的图片搜索结果"/>
          <p:cNvSpPr>
            <a:spLocks noChangeAspect="1" noChangeArrowheads="1"/>
          </p:cNvSpPr>
          <p:nvPr/>
        </p:nvSpPr>
        <p:spPr bwMode="auto">
          <a:xfrm>
            <a:off x="155575" y="-1317625"/>
            <a:ext cx="24384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6" descr="“nodejs”的图片搜索结果"/>
          <p:cNvSpPr>
            <a:spLocks noChangeAspect="1" noChangeArrowheads="1"/>
          </p:cNvSpPr>
          <p:nvPr/>
        </p:nvSpPr>
        <p:spPr bwMode="auto">
          <a:xfrm>
            <a:off x="307975" y="-1165225"/>
            <a:ext cx="24384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8" name="Picture 8" descr="https://cdn.codementor.io/assets/courses/category/online-nodejs-training-course-live-c786e536d4a9b3d0a1b4d494565ba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698601"/>
            <a:ext cx="31623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“nodejs”的图片搜索结果">
            <a:extLst>
              <a:ext uri="{FF2B5EF4-FFF2-40B4-BE49-F238E27FC236}">
                <a16:creationId xmlns:a16="http://schemas.microsoft.com/office/drawing/2014/main" id="{00DF1CD7-0014-467E-A17F-2D85F92B6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810193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6BFE420-9A9A-4BE2-B43F-74C850437B54}"/>
              </a:ext>
            </a:extLst>
          </p:cNvPr>
          <p:cNvGrpSpPr/>
          <p:nvPr/>
        </p:nvGrpSpPr>
        <p:grpSpPr>
          <a:xfrm>
            <a:off x="7248128" y="1955991"/>
            <a:ext cx="3556098" cy="2946018"/>
            <a:chOff x="7677150" y="3359103"/>
            <a:chExt cx="4107482" cy="3287364"/>
          </a:xfrm>
        </p:grpSpPr>
        <p:pic>
          <p:nvPicPr>
            <p:cNvPr id="5136" name="Picture 16" descr="http://gmauthority.com/blog/wp-content/uploads/2013/05/GM-4.3L-V6-EcoTec3-LV3-Engine-1.jpe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150" y="3359103"/>
              <a:ext cx="4107482" cy="3287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“chrome v8”的图片搜索结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256" y="5445224"/>
              <a:ext cx="939777" cy="939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07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9492 0.0078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dn-images-1.medium.com/max/1600/1*ZNiW5-rDzOSDrH3YImtQ2g.png">
            <a:extLst>
              <a:ext uri="{FF2B5EF4-FFF2-40B4-BE49-F238E27FC236}">
                <a16:creationId xmlns:a16="http://schemas.microsoft.com/office/drawing/2014/main" id="{78373B4A-3981-4D05-9C3F-0DAB268C4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71500"/>
            <a:ext cx="5943600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9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://marcocerque.netsons.org/Blog/wp-content/uploads/2014/11/Le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909498"/>
            <a:ext cx="9072658" cy="5039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9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39816" y="332656"/>
            <a:ext cx="6984776" cy="6341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523492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ECMAScript 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内置对象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811524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603612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3395700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364252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普通模块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652284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444372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0236460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051884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全局对象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339916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132004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924092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右大括号 38"/>
          <p:cNvSpPr/>
          <p:nvPr/>
        </p:nvSpPr>
        <p:spPr>
          <a:xfrm rot="16200000">
            <a:off x="7715981" y="-1462174"/>
            <a:ext cx="396441" cy="5724636"/>
          </a:xfrm>
          <a:prstGeom prst="rightBrace">
            <a:avLst>
              <a:gd name="adj1" fmla="val 79915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708067" y="548680"/>
            <a:ext cx="2412268" cy="509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Node.js API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545692" y="3578187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Array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Date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Number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String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Math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JSON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Console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051883" y="3578187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__</a:t>
            </a:r>
            <a:r>
              <a:rPr lang="en-US" altLang="zh-CN" sz="2400" dirty="0" err="1">
                <a:solidFill>
                  <a:schemeClr val="tx1"/>
                </a:solidFill>
              </a:rPr>
              <a:t>dirname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__filename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console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process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Class: Buffer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require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exports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364252" y="3557599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fs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stream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os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http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net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zlib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path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7DF3A6-DA13-4D75-922E-6DBDF9D7C2AF}"/>
              </a:ext>
            </a:extLst>
          </p:cNvPr>
          <p:cNvSpPr/>
          <p:nvPr/>
        </p:nvSpPr>
        <p:spPr>
          <a:xfrm>
            <a:off x="1523492" y="2235696"/>
            <a:ext cx="2412268" cy="982449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1D1E12-DED7-4A16-B390-933A8EEB63D2}"/>
              </a:ext>
            </a:extLst>
          </p:cNvPr>
          <p:cNvSpPr/>
          <p:nvPr/>
        </p:nvSpPr>
        <p:spPr>
          <a:xfrm>
            <a:off x="5051883" y="2209533"/>
            <a:ext cx="2412268" cy="998011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9180B8-DCE4-4A7A-AB59-FAD19A1BF32F}"/>
              </a:ext>
            </a:extLst>
          </p:cNvPr>
          <p:cNvSpPr/>
          <p:nvPr/>
        </p:nvSpPr>
        <p:spPr>
          <a:xfrm>
            <a:off x="8364252" y="2221171"/>
            <a:ext cx="2412268" cy="982449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3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编程入门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7268" y="3780400"/>
            <a:ext cx="7018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2" y="829430"/>
            <a:ext cx="3081761" cy="23510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2" y="3611898"/>
            <a:ext cx="3081761" cy="23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0" y="1675073"/>
            <a:ext cx="11049740" cy="350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B4BBFD-7837-4022-ABA1-75096C945C27}"/>
              </a:ext>
            </a:extLst>
          </p:cNvPr>
          <p:cNvSpPr/>
          <p:nvPr/>
        </p:nvSpPr>
        <p:spPr>
          <a:xfrm>
            <a:off x="3575720" y="3068960"/>
            <a:ext cx="1440160" cy="648072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911897-C5F5-414F-9F5D-8D5E4482FD7B}"/>
              </a:ext>
            </a:extLst>
          </p:cNvPr>
          <p:cNvSpPr/>
          <p:nvPr/>
        </p:nvSpPr>
        <p:spPr>
          <a:xfrm>
            <a:off x="5447928" y="3062389"/>
            <a:ext cx="720080" cy="654643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C624A9-D2BC-4D78-A81F-EE7A93F058B0}"/>
              </a:ext>
            </a:extLst>
          </p:cNvPr>
          <p:cNvSpPr/>
          <p:nvPr/>
        </p:nvSpPr>
        <p:spPr>
          <a:xfrm>
            <a:off x="6482171" y="3029993"/>
            <a:ext cx="981981" cy="687040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345C4D-1B91-4263-B5A4-24B5EFF3BEC1}"/>
              </a:ext>
            </a:extLst>
          </p:cNvPr>
          <p:cNvSpPr/>
          <p:nvPr/>
        </p:nvSpPr>
        <p:spPr>
          <a:xfrm>
            <a:off x="7742781" y="3044877"/>
            <a:ext cx="974975" cy="672155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BC1614-12E2-4476-B868-13FEBB20101A}"/>
              </a:ext>
            </a:extLst>
          </p:cNvPr>
          <p:cNvSpPr/>
          <p:nvPr/>
        </p:nvSpPr>
        <p:spPr>
          <a:xfrm>
            <a:off x="9048328" y="3068961"/>
            <a:ext cx="979116" cy="648072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469AAF-EF12-4EF0-9F09-6C92F3FB55B8}"/>
              </a:ext>
            </a:extLst>
          </p:cNvPr>
          <p:cNvSpPr/>
          <p:nvPr/>
        </p:nvSpPr>
        <p:spPr>
          <a:xfrm>
            <a:off x="10388771" y="3044877"/>
            <a:ext cx="974295" cy="672155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5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jgomezb.github.io/presentations/nodejs-threading-model/images/arch.png">
            <a:extLst>
              <a:ext uri="{FF2B5EF4-FFF2-40B4-BE49-F238E27FC236}">
                <a16:creationId xmlns:a16="http://schemas.microsoft.com/office/drawing/2014/main" id="{C4EB93FB-97E7-4D20-8C22-94486664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011" y="1772816"/>
            <a:ext cx="8563974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6EEEB5-B620-4B46-B4B3-17D581686EB5}"/>
              </a:ext>
            </a:extLst>
          </p:cNvPr>
          <p:cNvSpPr/>
          <p:nvPr/>
        </p:nvSpPr>
        <p:spPr>
          <a:xfrm>
            <a:off x="1815436" y="1783013"/>
            <a:ext cx="7104727" cy="1093537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0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de.js Non-Blocking I/O">
            <a:extLst>
              <a:ext uri="{FF2B5EF4-FFF2-40B4-BE49-F238E27FC236}">
                <a16:creationId xmlns:a16="http://schemas.microsoft.com/office/drawing/2014/main" id="{8F50C154-9B68-4285-98D3-40888006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8" y="1133475"/>
            <a:ext cx="5953125" cy="459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4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risingstack-blog.s3.amazonaws.com/2016/Jun/npm-1466683907227.png">
            <a:extLst>
              <a:ext uri="{FF2B5EF4-FFF2-40B4-BE49-F238E27FC236}">
                <a16:creationId xmlns:a16="http://schemas.microsoft.com/office/drawing/2014/main" id="{A5E28EE5-92EB-43BA-8AD4-C265B497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850"/>
            <a:ext cx="12192000" cy="57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2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itexico.com/hs-fs/hubfs/Web_Images/Node.js/Node.js-advantages.png?t=1499204483661&amp;width=600&amp;height=400&amp;name=Node.js-advantages.png">
            <a:extLst>
              <a:ext uri="{FF2B5EF4-FFF2-40B4-BE49-F238E27FC236}">
                <a16:creationId xmlns:a16="http://schemas.microsoft.com/office/drawing/2014/main" id="{5E86A66F-C565-4B4B-9BE4-ED5511EB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46" y="1252364"/>
            <a:ext cx="6529908" cy="435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urjs.github.io/static/images/threading_java.png">
            <a:extLst>
              <a:ext uri="{FF2B5EF4-FFF2-40B4-BE49-F238E27FC236}">
                <a16:creationId xmlns:a16="http://schemas.microsoft.com/office/drawing/2014/main" id="{2416B7B7-63C8-4DEC-AA9A-942AE751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817853"/>
            <a:ext cx="8784976" cy="530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3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aohailang.github.io/node-party-gf-security-practice/images/14598782052144.jpg">
            <a:extLst>
              <a:ext uri="{FF2B5EF4-FFF2-40B4-BE49-F238E27FC236}">
                <a16:creationId xmlns:a16="http://schemas.microsoft.com/office/drawing/2014/main" id="{2BE4263B-060B-40D6-8FA9-3DD633B4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987" y="904511"/>
            <a:ext cx="8450026" cy="5048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3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i.ytimg.com/vi/L_JKb61EalQ/maxresdefault.jpg">
            <a:extLst>
              <a:ext uri="{FF2B5EF4-FFF2-40B4-BE49-F238E27FC236}">
                <a16:creationId xmlns:a16="http://schemas.microsoft.com/office/drawing/2014/main" id="{7152E3EC-0DA1-420F-8BE3-3A3E3A77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4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060848"/>
            <a:ext cx="8258466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vmware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workstation Pro 12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下载并导入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mocha.ova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开发环境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下载并安装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xshell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5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虚拟机的网卡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配置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mocha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虚拟机的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参数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参考资料，掌握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vim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的使用    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hello-world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控制台程序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hello-world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服务器程序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514162" y="118804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搭建开发环境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全局（上）：最常用的</a:t>
            </a: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5631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53793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开源之旅第九季：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入门（上）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7268" y="3780400"/>
            <a:ext cx="761539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开源之旅第九季：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Bash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入门（下）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1" y="820589"/>
            <a:ext cx="3107283" cy="23291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64" y="3620140"/>
            <a:ext cx="3107283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39816" y="332656"/>
            <a:ext cx="6984776" cy="6341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523492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ECMAScript 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内置对象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811524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603612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3395700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364252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普通模块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652284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444372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0236460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051884" y="2199693"/>
            <a:ext cx="2412268" cy="101845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全局对象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339916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132004" y="1916831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924092" y="1916832"/>
            <a:ext cx="252028" cy="282861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右大括号 38"/>
          <p:cNvSpPr/>
          <p:nvPr/>
        </p:nvSpPr>
        <p:spPr>
          <a:xfrm rot="16200000">
            <a:off x="7715981" y="-1462174"/>
            <a:ext cx="396441" cy="5724636"/>
          </a:xfrm>
          <a:prstGeom prst="rightBrace">
            <a:avLst>
              <a:gd name="adj1" fmla="val 79915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6708067" y="548680"/>
            <a:ext cx="2412268" cy="509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Node.js API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545692" y="3578187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Array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Date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Number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String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Math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JSON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Console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051883" y="3578187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__</a:t>
            </a:r>
            <a:r>
              <a:rPr lang="en-US" altLang="zh-CN" sz="2400" dirty="0" err="1">
                <a:solidFill>
                  <a:schemeClr val="tx1"/>
                </a:solidFill>
              </a:rPr>
              <a:t>dirname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__filename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console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process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Class: Buffer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require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exports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364252" y="3557599"/>
            <a:ext cx="2412268" cy="3096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fs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stream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os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http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net</a:t>
            </a:r>
          </a:p>
          <a:p>
            <a:r>
              <a:rPr lang="en-US" altLang="zh-CN" sz="2400" dirty="0" err="1">
                <a:solidFill>
                  <a:schemeClr val="tx1"/>
                </a:solidFill>
              </a:rPr>
              <a:t>zlib</a:t>
            </a:r>
            <a:endParaRPr lang="en-US" altLang="zh-CN" sz="2400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path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…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B7DF3A6-DA13-4D75-922E-6DBDF9D7C2AF}"/>
              </a:ext>
            </a:extLst>
          </p:cNvPr>
          <p:cNvSpPr/>
          <p:nvPr/>
        </p:nvSpPr>
        <p:spPr>
          <a:xfrm>
            <a:off x="1523492" y="2235696"/>
            <a:ext cx="2412268" cy="982449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1D1E12-DED7-4A16-B390-933A8EEB63D2}"/>
              </a:ext>
            </a:extLst>
          </p:cNvPr>
          <p:cNvSpPr/>
          <p:nvPr/>
        </p:nvSpPr>
        <p:spPr>
          <a:xfrm>
            <a:off x="5051883" y="2209533"/>
            <a:ext cx="2412268" cy="998011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9180B8-DCE4-4A7A-AB59-FAD19A1BF32F}"/>
              </a:ext>
            </a:extLst>
          </p:cNvPr>
          <p:cNvSpPr/>
          <p:nvPr/>
        </p:nvSpPr>
        <p:spPr>
          <a:xfrm>
            <a:off x="8364252" y="2221171"/>
            <a:ext cx="2412268" cy="982449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64BDC4-1535-43EA-8B00-6276B214BCF2}"/>
              </a:ext>
            </a:extLst>
          </p:cNvPr>
          <p:cNvSpPr/>
          <p:nvPr/>
        </p:nvSpPr>
        <p:spPr>
          <a:xfrm>
            <a:off x="8380800" y="2833536"/>
            <a:ext cx="2791730" cy="402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0000"/>
                </a:solidFill>
              </a:rPr>
              <a:t>require(‘module-name’)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2425"/>
            <a:ext cx="11428413" cy="615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8832304" y="356529"/>
            <a:ext cx="2246858" cy="6124957"/>
            <a:chOff x="8961710" y="356529"/>
            <a:chExt cx="2246858" cy="61249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356529"/>
              <a:ext cx="2239553" cy="8024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</a:t>
              </a:r>
              <a:r>
                <a:rPr lang="en-US" altLang="zh-CN" dirty="0" err="1">
                  <a:solidFill>
                    <a:schemeClr val="tx1"/>
                  </a:solidFill>
                </a:rPr>
                <a:t>dirname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__filename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660F32F-C473-4B18-A05F-A1CB45446CB0}"/>
                </a:ext>
              </a:extLst>
            </p:cNvPr>
            <p:cNvSpPr/>
            <p:nvPr/>
          </p:nvSpPr>
          <p:spPr>
            <a:xfrm>
              <a:off x="8961710" y="2578201"/>
              <a:ext cx="2239553" cy="20162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1710" y="1305231"/>
              <a:ext cx="2239553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console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1912789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process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4738441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Class: Buffer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5386513"/>
              <a:ext cx="2239553" cy="1094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require()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exports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module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5206" y="356527"/>
            <a:ext cx="2449688" cy="6124958"/>
            <a:chOff x="6095206" y="356527"/>
            <a:chExt cx="2449688" cy="6124958"/>
          </a:xfrm>
        </p:grpSpPr>
        <p:sp>
          <p:nvSpPr>
            <p:cNvPr id="2" name="右大括号 1"/>
            <p:cNvSpPr/>
            <p:nvPr/>
          </p:nvSpPr>
          <p:spPr>
            <a:xfrm>
              <a:off x="6095206" y="2164817"/>
              <a:ext cx="396441" cy="4072495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20035467">
              <a:off x="6598392" y="3559986"/>
              <a:ext cx="1422548" cy="568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大括号 10"/>
            <p:cNvSpPr/>
            <p:nvPr/>
          </p:nvSpPr>
          <p:spPr>
            <a:xfrm rot="10800000">
              <a:off x="8148453" y="356527"/>
              <a:ext cx="396441" cy="6124958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7D82855-7F6C-40C9-B6AB-7790782F103F}"/>
              </a:ext>
            </a:extLst>
          </p:cNvPr>
          <p:cNvSpPr/>
          <p:nvPr/>
        </p:nvSpPr>
        <p:spPr>
          <a:xfrm>
            <a:off x="263352" y="1484784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7608D0-EDC4-41CD-975C-8CA505909433}"/>
              </a:ext>
            </a:extLst>
          </p:cNvPr>
          <p:cNvSpPr/>
          <p:nvPr/>
        </p:nvSpPr>
        <p:spPr>
          <a:xfrm>
            <a:off x="3125263" y="4362548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046401E9-DDC8-44F0-89F6-3B836EE14C9A}"/>
              </a:ext>
            </a:extLst>
          </p:cNvPr>
          <p:cNvSpPr/>
          <p:nvPr/>
        </p:nvSpPr>
        <p:spPr>
          <a:xfrm>
            <a:off x="11280576" y="404664"/>
            <a:ext cx="360040" cy="4189761"/>
          </a:xfrm>
          <a:prstGeom prst="rightBrace">
            <a:avLst>
              <a:gd name="adj1" fmla="val 68232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9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56240" y="2420888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3350172"/>
            <a:ext cx="2232248" cy="1113871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2403727"/>
            <a:ext cx="2215939" cy="2041418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6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56239" y="2436988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3959987"/>
            <a:ext cx="2232248" cy="50405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2447819"/>
            <a:ext cx="2215939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9366" y="2403727"/>
            <a:ext cx="2232248" cy="809249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9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56239" y="2420888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2248" cy="1452758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2447819"/>
            <a:ext cx="2215939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56240" y="241977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8"/>
            <a:ext cx="2232248" cy="20603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2447819"/>
            <a:ext cx="2215939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4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1527145"/>
            <a:ext cx="6314250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01-file-dir-name.js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02-console-format.js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03-console-time.js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04-all-information.js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05-cli-arguments.js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06-standard-input-output.js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07-exit-code.js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08-signal.js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09-timer.js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4977745" y="35865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全局（上）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36A19B-7543-446D-8281-CFDD137B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DB17E-D3D5-4418-87D3-ECC7DB9CB50F}"/>
              </a:ext>
            </a:extLst>
          </p:cNvPr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全局（下）：最常用的</a:t>
            </a: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8558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2425"/>
            <a:ext cx="11428413" cy="615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8832304" y="356529"/>
            <a:ext cx="2246858" cy="6124957"/>
            <a:chOff x="8961710" y="356529"/>
            <a:chExt cx="2246858" cy="61249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356529"/>
              <a:ext cx="2239553" cy="8024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</a:t>
              </a:r>
              <a:r>
                <a:rPr lang="en-US" altLang="zh-CN" dirty="0" err="1">
                  <a:solidFill>
                    <a:schemeClr val="tx1"/>
                  </a:solidFill>
                </a:rPr>
                <a:t>dirname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__filename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660F32F-C473-4B18-A05F-A1CB45446CB0}"/>
                </a:ext>
              </a:extLst>
            </p:cNvPr>
            <p:cNvSpPr/>
            <p:nvPr/>
          </p:nvSpPr>
          <p:spPr>
            <a:xfrm>
              <a:off x="8961710" y="2578201"/>
              <a:ext cx="2239553" cy="20162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1710" y="1305231"/>
              <a:ext cx="2239553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console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1912789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process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4738441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Class: Buffer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5386513"/>
              <a:ext cx="2239553" cy="1094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require()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exports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module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5206" y="356527"/>
            <a:ext cx="2449688" cy="6124958"/>
            <a:chOff x="6095206" y="356527"/>
            <a:chExt cx="2449688" cy="6124958"/>
          </a:xfrm>
        </p:grpSpPr>
        <p:sp>
          <p:nvSpPr>
            <p:cNvPr id="2" name="右大括号 1"/>
            <p:cNvSpPr/>
            <p:nvPr/>
          </p:nvSpPr>
          <p:spPr>
            <a:xfrm>
              <a:off x="6095206" y="2164817"/>
              <a:ext cx="396441" cy="4072495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20035467">
              <a:off x="6598392" y="3559986"/>
              <a:ext cx="1422548" cy="568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大括号 10"/>
            <p:cNvSpPr/>
            <p:nvPr/>
          </p:nvSpPr>
          <p:spPr>
            <a:xfrm rot="10800000">
              <a:off x="8148453" y="356527"/>
              <a:ext cx="396441" cy="6124958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7D82855-7F6C-40C9-B6AB-7790782F103F}"/>
              </a:ext>
            </a:extLst>
          </p:cNvPr>
          <p:cNvSpPr/>
          <p:nvPr/>
        </p:nvSpPr>
        <p:spPr>
          <a:xfrm>
            <a:off x="263352" y="1484784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7608D0-EDC4-41CD-975C-8CA505909433}"/>
              </a:ext>
            </a:extLst>
          </p:cNvPr>
          <p:cNvSpPr/>
          <p:nvPr/>
        </p:nvSpPr>
        <p:spPr>
          <a:xfrm>
            <a:off x="3125263" y="4362548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046401E9-DDC8-44F0-89F6-3B836EE14C9A}"/>
              </a:ext>
            </a:extLst>
          </p:cNvPr>
          <p:cNvSpPr/>
          <p:nvPr/>
        </p:nvSpPr>
        <p:spPr>
          <a:xfrm>
            <a:off x="11280576" y="4738441"/>
            <a:ext cx="360040" cy="1743044"/>
          </a:xfrm>
          <a:prstGeom prst="rightBrace">
            <a:avLst>
              <a:gd name="adj1" fmla="val 68232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68046" y="2450072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0" y="2403728"/>
            <a:ext cx="2239553" cy="20603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79854" y="3352429"/>
            <a:ext cx="2215939" cy="10927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30" y="1675073"/>
            <a:ext cx="11049740" cy="3507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095375"/>
            <a:ext cx="9771063" cy="466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57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871663"/>
            <a:ext cx="8477250" cy="311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3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419100"/>
            <a:ext cx="6762750" cy="601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15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381125"/>
            <a:ext cx="10020300" cy="409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199456" y="2348880"/>
            <a:ext cx="979308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99456" y="3176972"/>
            <a:ext cx="979308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57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271463"/>
            <a:ext cx="6638925" cy="6315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44432" y="2436925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8"/>
            <a:ext cx="2232248" cy="20603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68046" y="2463218"/>
            <a:ext cx="2215939" cy="477763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7.share.photo.xuite.net/londachen/17ab836/19619355/1094663963_l.jpg">
            <a:extLst>
              <a:ext uri="{FF2B5EF4-FFF2-40B4-BE49-F238E27FC236}">
                <a16:creationId xmlns:a16="http://schemas.microsoft.com/office/drawing/2014/main" id="{D02B31BE-2184-4635-B08F-C5BAD29D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381000"/>
            <a:ext cx="5476875" cy="60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3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SUFPJ5CAQP0/maxresdefault.jpg">
            <a:extLst>
              <a:ext uri="{FF2B5EF4-FFF2-40B4-BE49-F238E27FC236}">
                <a16:creationId xmlns:a16="http://schemas.microsoft.com/office/drawing/2014/main" id="{04C7748D-2E96-4560-A22D-0FE90DC5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01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7"/>
            <a:ext cx="2239553" cy="802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__</a:t>
            </a:r>
            <a:r>
              <a:rPr lang="en-US" altLang="zh-CN" dirty="0" err="1">
                <a:solidFill>
                  <a:schemeClr val="tx1"/>
                </a:solidFill>
              </a:rPr>
              <a:t>dirname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__filename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0F32F-C473-4B18-A05F-A1CB45446CB0}"/>
              </a:ext>
            </a:extLst>
          </p:cNvPr>
          <p:cNvSpPr/>
          <p:nvPr/>
        </p:nvSpPr>
        <p:spPr>
          <a:xfrm>
            <a:off x="4976223" y="2447819"/>
            <a:ext cx="2239553" cy="2016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setTimeout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clearImmediate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clearInterval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clearTimeout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64756" y="3352429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console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1672061" y="3959987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process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8244432" y="2436925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Class: 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56240" y="3350172"/>
            <a:ext cx="2239553" cy="10949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require()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exports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module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83432" y="1484784"/>
            <a:ext cx="10009112" cy="345638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2423592" y="913891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5762962" y="913890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2979" y="913889"/>
            <a:ext cx="666074" cy="5708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709053" y="1484782"/>
            <a:ext cx="1283491" cy="72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1672061" y="2403728"/>
            <a:ext cx="2232248" cy="206031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4976222" y="2447819"/>
            <a:ext cx="2239553" cy="1997326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8268046" y="2463218"/>
            <a:ext cx="2215939" cy="477763"/>
          </a:xfrm>
          <a:prstGeom prst="rect">
            <a:avLst/>
          </a:prstGeom>
          <a:solidFill>
            <a:srgbClr val="FFFFFF">
              <a:alpha val="69804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risingstack-blog.s3.amazonaws.com/2016/Jun/npm-1466683907227.png">
            <a:extLst>
              <a:ext uri="{FF2B5EF4-FFF2-40B4-BE49-F238E27FC236}">
                <a16:creationId xmlns:a16="http://schemas.microsoft.com/office/drawing/2014/main" id="{A5E28EE5-92EB-43BA-8AD4-C265B497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850"/>
            <a:ext cx="12192000" cy="57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49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" r="3299"/>
          <a:stretch/>
        </p:blipFill>
        <p:spPr bwMode="auto">
          <a:xfrm>
            <a:off x="346841" y="1295400"/>
            <a:ext cx="11272345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3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548680"/>
            <a:ext cx="58102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7" y="2492896"/>
            <a:ext cx="7370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0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130A6A-EB39-49A9-B250-912CA823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81" y="954192"/>
            <a:ext cx="8195838" cy="4949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97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2425"/>
            <a:ext cx="11428413" cy="615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8832304" y="356529"/>
            <a:ext cx="2246858" cy="6124957"/>
            <a:chOff x="8961710" y="356529"/>
            <a:chExt cx="2246858" cy="61249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356529"/>
              <a:ext cx="2239553" cy="80242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</a:t>
              </a:r>
              <a:r>
                <a:rPr lang="en-US" altLang="zh-CN" dirty="0" err="1">
                  <a:solidFill>
                    <a:schemeClr val="tx1"/>
                  </a:solidFill>
                </a:rPr>
                <a:t>dirname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__filename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660F32F-C473-4B18-A05F-A1CB45446CB0}"/>
                </a:ext>
              </a:extLst>
            </p:cNvPr>
            <p:cNvSpPr/>
            <p:nvPr/>
          </p:nvSpPr>
          <p:spPr>
            <a:xfrm>
              <a:off x="8961710" y="2578201"/>
              <a:ext cx="2239553" cy="20162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setTimeout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clearImmediate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clearInterval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clearTimeout</a:t>
              </a:r>
              <a:r>
                <a:rPr lang="en-US" altLang="zh-CN" dirty="0">
                  <a:solidFill>
                    <a:schemeClr val="tx1"/>
                  </a:solidFill>
                </a:rPr>
                <a:t>()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1710" y="1305231"/>
              <a:ext cx="2239553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console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1912789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process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CB9F29A-0376-4CFF-A284-CB547BF323C7}"/>
                </a:ext>
              </a:extLst>
            </p:cNvPr>
            <p:cNvSpPr/>
            <p:nvPr/>
          </p:nvSpPr>
          <p:spPr>
            <a:xfrm>
              <a:off x="8969015" y="4738441"/>
              <a:ext cx="2239553" cy="50405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Class: Buffer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BDCE16-5691-4B2B-9E72-CC9B571C1289}"/>
                </a:ext>
              </a:extLst>
            </p:cNvPr>
            <p:cNvSpPr/>
            <p:nvPr/>
          </p:nvSpPr>
          <p:spPr>
            <a:xfrm>
              <a:off x="8969015" y="5386513"/>
              <a:ext cx="2239553" cy="1094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require()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exports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module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95206" y="356527"/>
            <a:ext cx="2449688" cy="6124958"/>
            <a:chOff x="6095206" y="356527"/>
            <a:chExt cx="2449688" cy="6124958"/>
          </a:xfrm>
        </p:grpSpPr>
        <p:sp>
          <p:nvSpPr>
            <p:cNvPr id="2" name="右大括号 1"/>
            <p:cNvSpPr/>
            <p:nvPr/>
          </p:nvSpPr>
          <p:spPr>
            <a:xfrm>
              <a:off x="6095206" y="2164817"/>
              <a:ext cx="396441" cy="4072495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20035467">
              <a:off x="6598392" y="3559986"/>
              <a:ext cx="1422548" cy="5680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大括号 10"/>
            <p:cNvSpPr/>
            <p:nvPr/>
          </p:nvSpPr>
          <p:spPr>
            <a:xfrm rot="10800000">
              <a:off x="8148453" y="356527"/>
              <a:ext cx="396441" cy="6124958"/>
            </a:xfrm>
            <a:prstGeom prst="rightBrace">
              <a:avLst>
                <a:gd name="adj1" fmla="val 79915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7D82855-7F6C-40C9-B6AB-7790782F103F}"/>
              </a:ext>
            </a:extLst>
          </p:cNvPr>
          <p:cNvSpPr/>
          <p:nvPr/>
        </p:nvSpPr>
        <p:spPr>
          <a:xfrm>
            <a:off x="263352" y="1484784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7608D0-EDC4-41CD-975C-8CA505909433}"/>
              </a:ext>
            </a:extLst>
          </p:cNvPr>
          <p:cNvSpPr/>
          <p:nvPr/>
        </p:nvSpPr>
        <p:spPr>
          <a:xfrm>
            <a:off x="3125263" y="4362548"/>
            <a:ext cx="1728192" cy="324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046401E9-DDC8-44F0-89F6-3B836EE14C9A}"/>
              </a:ext>
            </a:extLst>
          </p:cNvPr>
          <p:cNvSpPr/>
          <p:nvPr/>
        </p:nvSpPr>
        <p:spPr>
          <a:xfrm>
            <a:off x="11280576" y="4738441"/>
            <a:ext cx="360040" cy="1743044"/>
          </a:xfrm>
          <a:prstGeom prst="rightBrace">
            <a:avLst>
              <a:gd name="adj1" fmla="val 68232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4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6890314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01-basic.js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02-encode.js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02-decode.js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03-data-uri.js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04-bmp-info.js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05-write-bmp.js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217493" y="1642309"/>
            <a:ext cx="1240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Buffer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http://edu.51cto.com/pack/view/id-107</a:t>
            </a:r>
            <a:r>
              <a:rPr lang="en-US" altLang="zh-CN" u="sng" dirty="0">
                <a:solidFill>
                  <a:srgbClr val="0070C0"/>
                </a:solidFill>
              </a:rPr>
              <a:t>0</a:t>
            </a:r>
            <a:r>
              <a:rPr lang="zh-CN" altLang="en-US" u="sng" dirty="0">
                <a:solidFill>
                  <a:srgbClr val="0070C0"/>
                </a:solidFill>
              </a:rPr>
              <a:t>.html</a:t>
            </a:r>
          </a:p>
        </p:txBody>
      </p:sp>
      <p:pic>
        <p:nvPicPr>
          <p:cNvPr id="13" name="Picture 2" descr="https://s1.51cto.com/images/201705/54bce7357bf774f4e47508dd3aeeec92902b44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31" y="1663890"/>
            <a:ext cx="33147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843031" y="2680026"/>
            <a:ext cx="3314700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EB0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中级自动化测试工程师套餐课程</a:t>
            </a:r>
          </a:p>
        </p:txBody>
      </p:sp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6890314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01-third-module.js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02-export-var.js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02-export-function.js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02-export-object.js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02-main.js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03-export-all.js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03-main.js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29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模块管理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http://edu.51cto.com/pack/view/id-107</a:t>
            </a:r>
            <a:r>
              <a:rPr lang="en-US" altLang="zh-CN" u="sng" dirty="0">
                <a:solidFill>
                  <a:srgbClr val="0070C0"/>
                </a:solidFill>
              </a:rPr>
              <a:t>0</a:t>
            </a:r>
            <a:r>
              <a:rPr lang="zh-CN" altLang="en-US" u="sng" dirty="0">
                <a:solidFill>
                  <a:srgbClr val="0070C0"/>
                </a:solidFill>
              </a:rPr>
              <a:t>.html</a:t>
            </a:r>
          </a:p>
        </p:txBody>
      </p:sp>
      <p:pic>
        <p:nvPicPr>
          <p:cNvPr id="13" name="Picture 2" descr="https://s1.51cto.com/images/201705/54bce7357bf774f4e47508dd3aeeec92902b44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31" y="1663890"/>
            <a:ext cx="33147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843031" y="2680026"/>
            <a:ext cx="3314700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EB0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中级自动化测试工程师套餐课程</a:t>
            </a:r>
          </a:p>
        </p:txBody>
      </p:sp>
    </p:spTree>
    <p:extLst>
      <p:ext uri="{BB962C8B-B14F-4D97-AF65-F5344CB8AC3E}">
        <p14:creationId xmlns:p14="http://schemas.microsoft.com/office/powerpoint/2010/main" val="390909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事件：玩转 </a:t>
            </a:r>
            <a:r>
              <a:rPr lang="en-US" altLang="zh-CN" sz="6000" b="1" dirty="0" err="1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EventEmitter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9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upload-images.jianshu.io/upload_images/2216846-0d3e315857a82e11.jpg?imageMogr2/auto-orient/strip%7CimageView2/2/w/1240">
            <a:extLst>
              <a:ext uri="{FF2B5EF4-FFF2-40B4-BE49-F238E27FC236}">
                <a16:creationId xmlns:a16="http://schemas.microsoft.com/office/drawing/2014/main" id="{BA514AAB-94D7-43AE-A8BA-9C1F7037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228850"/>
            <a:ext cx="596265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2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A85C42F-458A-45F9-856B-09A8F00A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166812"/>
            <a:ext cx="5524500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2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03s6dh33i0jtc3uzfml36au-wpengine.netdna-ssl.com/wp-content/uploads/node-events.png">
            <a:extLst>
              <a:ext uri="{FF2B5EF4-FFF2-40B4-BE49-F238E27FC236}">
                <a16:creationId xmlns:a16="http://schemas.microsoft.com/office/drawing/2014/main" id="{6B47B5A2-E525-4584-B2A0-AAF131A6D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3" y="1762125"/>
            <a:ext cx="39528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42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5882202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01-event-emitter.js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02-dog.js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以及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02-play-dog.js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03-radio.js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以及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03-listen-radio.js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04-mixing-event-emitter.js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05-error.js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06-event-name.js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924526" y="137150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事件处理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548680"/>
            <a:ext cx="58102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97" y="2492896"/>
            <a:ext cx="73707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38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流：最强大和最易误解的功能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3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.vivaolinux.com.br/imagens/dicas/comunidade/pipe_f1.png">
            <a:extLst>
              <a:ext uri="{FF2B5EF4-FFF2-40B4-BE49-F238E27FC236}">
                <a16:creationId xmlns:a16="http://schemas.microsoft.com/office/drawing/2014/main" id="{CCD7F2E2-DBEC-46D1-B43F-B37A813D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971675"/>
            <a:ext cx="56769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FC8814-193B-4DDB-A8E6-893BE0BD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852487"/>
            <a:ext cx="80581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9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552B04-A908-4E8B-814D-8D35CCB6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376237"/>
            <a:ext cx="9124950" cy="610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75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04864"/>
            <a:ext cx="6890314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01-stdin-stdout.js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02-static-http-server.js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02-static-http-server-stream.js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03-readable-push.js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03-readable-pull.js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03-my-readable.js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04-green-stream.js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2540077" y="141277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232B1C-5AE7-4F8E-9151-95872220F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9B3843-B2B0-48A7-9946-7C9393D0A9CA}"/>
              </a:ext>
            </a:extLst>
          </p:cNvPr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20712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60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623957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9D87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D87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9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de.js Buffer Approach">
            <a:extLst>
              <a:ext uri="{FF2B5EF4-FFF2-40B4-BE49-F238E27FC236}">
                <a16:creationId xmlns:a16="http://schemas.microsoft.com/office/drawing/2014/main" id="{B4FD91D7-3CFC-41AB-AE1F-F776A8867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1538288"/>
            <a:ext cx="37052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88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ode.js Stream Approach">
            <a:extLst>
              <a:ext uri="{FF2B5EF4-FFF2-40B4-BE49-F238E27FC236}">
                <a16:creationId xmlns:a16="http://schemas.microsoft.com/office/drawing/2014/main" id="{A4319060-CFDC-4455-A89D-ADE07BB8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8" y="1609725"/>
            <a:ext cx="42386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3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68602494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244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Who are applying </a:t>
            </a:r>
            <a:r>
              <a:rPr lang="en-US" altLang="zh-CN" dirty="0" err="1"/>
              <a:t>NodeJS</a:t>
            </a:r>
            <a:r>
              <a:rPr lang="en-US" altLang="zh-CN" dirty="0"/>
              <a:t> </a:t>
            </a:r>
            <a:r>
              <a:rPr lang="en-US" altLang="zh-CN" sz="3000" i="1" dirty="0"/>
              <a:t>(</a:t>
            </a:r>
            <a:r>
              <a:rPr lang="zh-CN" altLang="en-US" sz="3000" i="1" dirty="0"/>
              <a:t>国外</a:t>
            </a:r>
            <a:r>
              <a:rPr lang="en-US" altLang="zh-CN" sz="3000" i="1" dirty="0"/>
              <a:t>)</a:t>
            </a:r>
            <a:endParaRPr lang="zh-CN" altLang="en-US" sz="3000" i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3800" dirty="0"/>
              <a:t>LinkedIn</a:t>
            </a:r>
          </a:p>
          <a:p>
            <a:pPr lvl="1"/>
            <a:r>
              <a:rPr lang="en-US" altLang="zh-CN" sz="2400" dirty="0">
                <a:sym typeface="Wingdings" panose="05000000000000000000" pitchFamily="2" charset="2"/>
              </a:rPr>
              <a:t>2012.10 </a:t>
            </a:r>
            <a:r>
              <a:rPr lang="zh-CN" altLang="en-US" sz="2400" dirty="0">
                <a:sym typeface="Wingdings" panose="05000000000000000000" pitchFamily="2" charset="2"/>
              </a:rPr>
              <a:t>将</a:t>
            </a:r>
            <a:r>
              <a:rPr lang="zh-CN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所有移动应用服务</a:t>
            </a:r>
            <a:r>
              <a:rPr lang="zh-CN" altLang="en-US" sz="2400" dirty="0">
                <a:sym typeface="Wingdings" panose="05000000000000000000" pitchFamily="2" charset="2"/>
              </a:rPr>
              <a:t>从 </a:t>
            </a:r>
            <a:r>
              <a:rPr lang="en-US" altLang="zh-CN" sz="2400" dirty="0">
                <a:sym typeface="Wingdings" panose="05000000000000000000" pitchFamily="2" charset="2"/>
              </a:rPr>
              <a:t>Ruby on Rails </a:t>
            </a:r>
            <a:r>
              <a:rPr lang="zh-CN" altLang="en-US" sz="2400" dirty="0">
                <a:sym typeface="Wingdings" panose="05000000000000000000" pitchFamily="2" charset="2"/>
              </a:rPr>
              <a:t>迁到 </a:t>
            </a:r>
            <a:r>
              <a:rPr lang="en-US" altLang="zh-CN" sz="2400" dirty="0" err="1">
                <a:sym typeface="Wingdings" panose="05000000000000000000" pitchFamily="2" charset="2"/>
              </a:rPr>
              <a:t>NodeJS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en-US" altLang="zh-CN" sz="3800" dirty="0" err="1">
                <a:sym typeface="Wingdings" panose="05000000000000000000" pitchFamily="2" charset="2"/>
              </a:rPr>
              <a:t>Groupon</a:t>
            </a:r>
            <a:endParaRPr lang="en-US" altLang="zh-CN" sz="3800" dirty="0">
              <a:sym typeface="Wingdings" panose="05000000000000000000" pitchFamily="2" charset="2"/>
            </a:endParaRPr>
          </a:p>
          <a:p>
            <a:pPr lvl="1"/>
            <a:r>
              <a:rPr lang="en-US" altLang="zh-CN" sz="2400" dirty="0">
                <a:sym typeface="Wingdings" panose="05000000000000000000" pitchFamily="2" charset="2"/>
              </a:rPr>
              <a:t>2013.10 </a:t>
            </a:r>
            <a:r>
              <a:rPr lang="zh-CN" altLang="en-US" sz="2400" dirty="0">
                <a:sym typeface="Wingdings" panose="05000000000000000000" pitchFamily="2" charset="2"/>
              </a:rPr>
              <a:t>将</a:t>
            </a:r>
            <a:r>
              <a:rPr lang="zh-CN" alt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所有应用</a:t>
            </a:r>
            <a:r>
              <a:rPr lang="zh-CN" altLang="en-US" sz="2400" dirty="0">
                <a:sym typeface="Wingdings" panose="05000000000000000000" pitchFamily="2" charset="2"/>
              </a:rPr>
              <a:t>从 </a:t>
            </a:r>
            <a:r>
              <a:rPr lang="en-US" altLang="zh-CN" sz="2400" dirty="0">
                <a:sym typeface="Wingdings" panose="05000000000000000000" pitchFamily="2" charset="2"/>
              </a:rPr>
              <a:t>Ruby on Rails </a:t>
            </a:r>
            <a:r>
              <a:rPr lang="zh-CN" altLang="en-US" sz="2400" dirty="0">
                <a:sym typeface="Wingdings" panose="05000000000000000000" pitchFamily="2" charset="2"/>
              </a:rPr>
              <a:t>迁到 </a:t>
            </a:r>
            <a:r>
              <a:rPr lang="en-US" altLang="zh-CN" sz="2400" dirty="0" err="1">
                <a:sym typeface="Wingdings" panose="05000000000000000000" pitchFamily="2" charset="2"/>
              </a:rPr>
              <a:t>NodeJS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endParaRPr lang="en-US" altLang="zh-CN" sz="1100" dirty="0">
              <a:sym typeface="Wingdings" panose="05000000000000000000" pitchFamily="2" charset="2"/>
            </a:endParaRPr>
          </a:p>
          <a:p>
            <a:r>
              <a:rPr lang="en-US" altLang="zh-CN" sz="3800" dirty="0">
                <a:sym typeface="Wingdings" panose="05000000000000000000" pitchFamily="2" charset="2"/>
              </a:rPr>
              <a:t>eBay</a:t>
            </a:r>
          </a:p>
          <a:p>
            <a:pPr lvl="1"/>
            <a:r>
              <a:rPr lang="en-US" altLang="zh-CN" sz="2200" dirty="0"/>
              <a:t>2012.3 </a:t>
            </a:r>
            <a:r>
              <a:rPr lang="zh-CN" altLang="en-US" sz="2200" dirty="0"/>
              <a:t>在 </a:t>
            </a:r>
            <a:r>
              <a:rPr lang="en-US" altLang="zh-CN" sz="2200" dirty="0" err="1"/>
              <a:t>GitHub</a:t>
            </a:r>
            <a:r>
              <a:rPr lang="en-US" altLang="zh-CN" sz="2200" dirty="0"/>
              <a:t> </a:t>
            </a:r>
            <a:r>
              <a:rPr lang="zh-CN" altLang="en-US" sz="2200" dirty="0"/>
              <a:t>发布 </a:t>
            </a:r>
            <a:r>
              <a:rPr lang="en-US" altLang="zh-CN" sz="2200" dirty="0"/>
              <a:t>ql.io </a:t>
            </a:r>
            <a:r>
              <a:rPr lang="zh-CN" altLang="en-US" sz="2200" dirty="0"/>
              <a:t>框架，可认为是 </a:t>
            </a:r>
            <a:r>
              <a:rPr lang="en-US" altLang="zh-CN" sz="2200" dirty="0">
                <a:solidFill>
                  <a:srgbClr val="0000FF"/>
                </a:solidFill>
              </a:rPr>
              <a:t>Service Aggregator</a:t>
            </a:r>
            <a:endParaRPr lang="en-US" altLang="zh-CN" sz="2200" i="1" dirty="0">
              <a:solidFill>
                <a:srgbClr val="0000FF"/>
              </a:solidFill>
            </a:endParaRPr>
          </a:p>
          <a:p>
            <a:pPr lvl="1"/>
            <a:r>
              <a:rPr lang="en-US" altLang="zh-CN" sz="2200" dirty="0">
                <a:sym typeface="Wingdings" panose="05000000000000000000" pitchFamily="2" charset="2"/>
              </a:rPr>
              <a:t>2013.5 </a:t>
            </a:r>
            <a:r>
              <a:rPr lang="zh-CN" altLang="en-US" sz="2200" dirty="0">
                <a:sym typeface="Wingdings" panose="05000000000000000000" pitchFamily="2" charset="2"/>
              </a:rPr>
              <a:t>发布</a:t>
            </a:r>
            <a:r>
              <a:rPr lang="zh-CN" altLang="en-US" sz="2200" dirty="0">
                <a:solidFill>
                  <a:srgbClr val="0000FF"/>
                </a:solidFill>
                <a:sym typeface="Wingdings" panose="05000000000000000000" pitchFamily="2" charset="2"/>
              </a:rPr>
              <a:t>第一个线上</a:t>
            </a:r>
            <a:r>
              <a:rPr lang="zh-CN" altLang="en-US" sz="2200" dirty="0">
                <a:sym typeface="Wingdings" panose="05000000000000000000" pitchFamily="2" charset="2"/>
              </a:rPr>
              <a:t> </a:t>
            </a:r>
            <a:r>
              <a:rPr lang="en-US" altLang="zh-CN" sz="2200" dirty="0" err="1">
                <a:sym typeface="Wingdings" panose="05000000000000000000" pitchFamily="2" charset="2"/>
              </a:rPr>
              <a:t>NodeJS</a:t>
            </a:r>
            <a:r>
              <a:rPr lang="en-US" altLang="zh-CN" sz="2200" dirty="0">
                <a:sym typeface="Wingdings" panose="05000000000000000000" pitchFamily="2" charset="2"/>
              </a:rPr>
              <a:t> </a:t>
            </a:r>
            <a:r>
              <a:rPr lang="zh-CN" altLang="en-US" sz="2200" dirty="0">
                <a:sym typeface="Wingdings" panose="05000000000000000000" pitchFamily="2" charset="2"/>
              </a:rPr>
              <a:t>项目</a:t>
            </a:r>
            <a:endParaRPr lang="en-US" altLang="zh-CN" sz="2200" dirty="0">
              <a:sym typeface="Wingdings" panose="05000000000000000000" pitchFamily="2" charset="2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3800" dirty="0"/>
              <a:t>PayPal</a:t>
            </a:r>
          </a:p>
          <a:p>
            <a:pPr lvl="1"/>
            <a:r>
              <a:rPr lang="en-US" altLang="zh-CN" sz="2200" dirty="0"/>
              <a:t>2012.4 </a:t>
            </a:r>
            <a:r>
              <a:rPr lang="zh-CN" altLang="en-US" sz="2200" dirty="0"/>
              <a:t>使用 </a:t>
            </a:r>
            <a:r>
              <a:rPr lang="en-US" altLang="zh-CN" sz="2200" dirty="0" err="1"/>
              <a:t>NodeJS</a:t>
            </a:r>
            <a:r>
              <a:rPr lang="en-US" altLang="zh-CN" sz="2200" dirty="0"/>
              <a:t> </a:t>
            </a:r>
            <a:r>
              <a:rPr lang="zh-CN" altLang="en-US" sz="2200" dirty="0"/>
              <a:t>在 </a:t>
            </a:r>
            <a:r>
              <a:rPr lang="en-US" altLang="zh-CN" sz="2200" dirty="0"/>
              <a:t>6 </a:t>
            </a:r>
            <a:r>
              <a:rPr lang="zh-CN" altLang="en-US" sz="2200" dirty="0"/>
              <a:t>周内完成</a:t>
            </a:r>
            <a:r>
              <a:rPr lang="zh-CN" altLang="en-US" sz="2200" dirty="0">
                <a:solidFill>
                  <a:srgbClr val="0000FF"/>
                </a:solidFill>
              </a:rPr>
              <a:t>支付系统重写</a:t>
            </a:r>
            <a:endParaRPr lang="en-US" altLang="zh-CN" sz="2200" dirty="0">
              <a:solidFill>
                <a:srgbClr val="0000FF"/>
              </a:solidFill>
            </a:endParaRPr>
          </a:p>
          <a:p>
            <a:pPr lvl="1"/>
            <a:r>
              <a:rPr lang="en-US" altLang="zh-CN" sz="2200" dirty="0"/>
              <a:t>2013.1 </a:t>
            </a:r>
            <a:r>
              <a:rPr lang="zh-CN" altLang="en-US" sz="2200" dirty="0"/>
              <a:t>在 </a:t>
            </a:r>
            <a:r>
              <a:rPr lang="en-US" altLang="zh-CN" sz="2200" dirty="0" err="1"/>
              <a:t>GitHub</a:t>
            </a:r>
            <a:r>
              <a:rPr lang="en-US" altLang="zh-CN" sz="2200" dirty="0"/>
              <a:t> </a:t>
            </a:r>
            <a:r>
              <a:rPr lang="zh-CN" altLang="en-US" sz="2200" dirty="0"/>
              <a:t>发布 </a:t>
            </a:r>
            <a:r>
              <a:rPr lang="en-US" altLang="zh-CN" sz="2200" dirty="0"/>
              <a:t>Kraken </a:t>
            </a:r>
            <a:r>
              <a:rPr lang="zh-CN" altLang="en-US" sz="2200" dirty="0"/>
              <a:t>框架，</a:t>
            </a:r>
            <a:r>
              <a:rPr lang="zh-CN" altLang="en-US" sz="2200" dirty="0">
                <a:solidFill>
                  <a:srgbClr val="0000FF"/>
                </a:solidFill>
              </a:rPr>
              <a:t>两年内将大规模使用</a:t>
            </a:r>
            <a:endParaRPr lang="en-US" altLang="zh-CN" sz="2200" dirty="0">
              <a:solidFill>
                <a:srgbClr val="0000FF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13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3800" dirty="0"/>
              <a:t>Walmart</a:t>
            </a:r>
            <a:r>
              <a:rPr lang="zh-CN" altLang="en-US" sz="3800" dirty="0"/>
              <a:t> </a:t>
            </a:r>
            <a:r>
              <a:rPr lang="en-US" altLang="zh-CN" sz="3800" dirty="0">
                <a:sym typeface="Wingdings" panose="05000000000000000000" pitchFamily="2" charset="2"/>
              </a:rPr>
              <a:t> </a:t>
            </a:r>
            <a:r>
              <a:rPr lang="en-US" altLang="zh-CN" sz="3800" dirty="0"/>
              <a:t>2014 </a:t>
            </a:r>
            <a:r>
              <a:rPr lang="zh-CN" altLang="en-US" sz="3800" dirty="0"/>
              <a:t>年底</a:t>
            </a:r>
            <a:r>
              <a:rPr lang="zh-CN" altLang="en-US" sz="3800" dirty="0">
                <a:solidFill>
                  <a:srgbClr val="0000FF"/>
                </a:solidFill>
              </a:rPr>
              <a:t>电商平台全上</a:t>
            </a:r>
            <a:r>
              <a:rPr lang="zh-CN" altLang="en-US" sz="3800" dirty="0"/>
              <a:t> </a:t>
            </a:r>
            <a:r>
              <a:rPr lang="en-US" altLang="zh-CN" sz="3800" dirty="0" err="1"/>
              <a:t>NodeJS</a:t>
            </a:r>
            <a:endParaRPr lang="en-US" altLang="zh-CN" sz="3800" dirty="0"/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13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CN" sz="3800" dirty="0">
                <a:solidFill>
                  <a:srgbClr val="0000FF"/>
                </a:solidFill>
              </a:rPr>
              <a:t>Google</a:t>
            </a:r>
            <a:r>
              <a:rPr lang="en-US" altLang="zh-CN" sz="3800" dirty="0"/>
              <a:t>, Yahoo, Netflix, </a:t>
            </a:r>
            <a:r>
              <a:rPr lang="en-US" altLang="zh-CN" sz="3800" dirty="0">
                <a:solidFill>
                  <a:srgbClr val="0000FF"/>
                </a:solidFill>
              </a:rPr>
              <a:t>AWS</a:t>
            </a:r>
            <a:r>
              <a:rPr lang="en-US" altLang="zh-CN" sz="3800" dirty="0"/>
              <a:t>, Azure, etc.</a:t>
            </a:r>
          </a:p>
        </p:txBody>
      </p:sp>
    </p:spTree>
    <p:extLst>
      <p:ext uri="{BB962C8B-B14F-4D97-AF65-F5344CB8AC3E}">
        <p14:creationId xmlns:p14="http://schemas.microsoft.com/office/powerpoint/2010/main" val="352303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Who are applying </a:t>
            </a:r>
            <a:r>
              <a:rPr lang="en-US" altLang="zh-CN" dirty="0" err="1"/>
              <a:t>NodeJS</a:t>
            </a:r>
            <a:r>
              <a:rPr lang="en-US" altLang="zh-CN" dirty="0"/>
              <a:t> </a:t>
            </a:r>
            <a:r>
              <a:rPr lang="en-US" altLang="zh-CN" sz="3000" i="1" dirty="0"/>
              <a:t>(</a:t>
            </a:r>
            <a:r>
              <a:rPr lang="zh-CN" altLang="en-US" sz="3000" i="1" dirty="0"/>
              <a:t>国内</a:t>
            </a:r>
            <a:r>
              <a:rPr lang="en-US" altLang="zh-CN" sz="3000" i="1" dirty="0"/>
              <a:t>)</a:t>
            </a:r>
            <a:endParaRPr lang="zh-CN" altLang="en-US" sz="3000" i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1600200"/>
            <a:ext cx="11247040" cy="5069160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200" dirty="0"/>
              <a:t>淘宝</a:t>
            </a:r>
            <a:endParaRPr lang="en-US" altLang="zh-CN" sz="3200" dirty="0">
              <a:sym typeface="Wingdings" panose="05000000000000000000" pitchFamily="2" charset="2"/>
            </a:endParaRPr>
          </a:p>
          <a:p>
            <a:pPr lvl="1">
              <a:lnSpc>
                <a:spcPct val="80000"/>
              </a:lnSpc>
            </a:pPr>
            <a:r>
              <a:rPr lang="zh-CN" altLang="en-US" sz="2500" dirty="0">
                <a:sym typeface="Wingdings" panose="05000000000000000000" pitchFamily="2" charset="2"/>
              </a:rPr>
              <a:t>淘宝指数、数据魔方、时光机</a:t>
            </a:r>
            <a:endParaRPr lang="en-US" altLang="zh-CN" sz="2500" dirty="0">
              <a:sym typeface="Wingdings" panose="05000000000000000000" pitchFamily="2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sz="2500" dirty="0" err="1">
                <a:solidFill>
                  <a:srgbClr val="0000FF"/>
                </a:solidFill>
                <a:sym typeface="Wingdings" panose="05000000000000000000" pitchFamily="2" charset="2"/>
              </a:rPr>
              <a:t>CNodeJS</a:t>
            </a:r>
            <a:r>
              <a:rPr lang="en-US" altLang="zh-CN" sz="25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zh-CN" altLang="en-US" sz="2500" dirty="0">
                <a:solidFill>
                  <a:srgbClr val="0000FF"/>
                </a:solidFill>
                <a:sym typeface="Wingdings" panose="05000000000000000000" pitchFamily="2" charset="2"/>
              </a:rPr>
              <a:t>社区</a:t>
            </a:r>
            <a:endParaRPr lang="en-US" altLang="zh-CN" sz="2500" dirty="0">
              <a:solidFill>
                <a:srgbClr val="0000FF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24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600" dirty="0">
                <a:sym typeface="Wingdings" panose="05000000000000000000" pitchFamily="2" charset="2"/>
              </a:rPr>
              <a:t>网易</a:t>
            </a:r>
            <a:endParaRPr lang="en-US" altLang="zh-CN" sz="3600" dirty="0">
              <a:sym typeface="Wingdings" panose="05000000000000000000" pitchFamily="2" charset="2"/>
            </a:endParaRPr>
          </a:p>
          <a:p>
            <a:pPr lvl="1">
              <a:lnSpc>
                <a:spcPct val="80000"/>
              </a:lnSpc>
            </a:pPr>
            <a:r>
              <a:rPr lang="en-US" altLang="zh-CN" sz="3200" dirty="0">
                <a:sym typeface="Wingdings" panose="05000000000000000000" pitchFamily="2" charset="2"/>
              </a:rPr>
              <a:t>2012.11 </a:t>
            </a:r>
            <a:r>
              <a:rPr lang="zh-CN" altLang="en-US" sz="3200" dirty="0">
                <a:sym typeface="Wingdings" panose="05000000000000000000" pitchFamily="2" charset="2"/>
              </a:rPr>
              <a:t>在 </a:t>
            </a:r>
            <a:r>
              <a:rPr lang="en-US" altLang="zh-CN" sz="3200" dirty="0" err="1">
                <a:sym typeface="Wingdings" panose="05000000000000000000" pitchFamily="2" charset="2"/>
              </a:rPr>
              <a:t>GitHub</a:t>
            </a:r>
            <a:r>
              <a:rPr lang="en-US" altLang="zh-CN" sz="3200" dirty="0">
                <a:sym typeface="Wingdings" panose="05000000000000000000" pitchFamily="2" charset="2"/>
              </a:rPr>
              <a:t> </a:t>
            </a:r>
            <a:r>
              <a:rPr lang="zh-CN" altLang="en-US" sz="3200" dirty="0">
                <a:sym typeface="Wingdings" panose="05000000000000000000" pitchFamily="2" charset="2"/>
              </a:rPr>
              <a:t>发布 </a:t>
            </a:r>
            <a:r>
              <a:rPr lang="en-US" altLang="zh-CN" sz="3200" dirty="0">
                <a:sym typeface="Wingdings" panose="05000000000000000000" pitchFamily="2" charset="2"/>
              </a:rPr>
              <a:t>pomelo </a:t>
            </a:r>
            <a:r>
              <a:rPr lang="zh-CN" altLang="en-US" sz="3200" dirty="0">
                <a:sym typeface="Wingdings" panose="05000000000000000000" pitchFamily="2" charset="2"/>
              </a:rPr>
              <a:t>框架</a:t>
            </a:r>
            <a:endParaRPr lang="en-US" altLang="zh-CN" sz="3200" dirty="0">
              <a:sym typeface="Wingdings" panose="05000000000000000000" pitchFamily="2" charset="2"/>
            </a:endParaRPr>
          </a:p>
          <a:p>
            <a:pPr lvl="1">
              <a:lnSpc>
                <a:spcPct val="80000"/>
              </a:lnSpc>
            </a:pPr>
            <a:r>
              <a:rPr lang="zh-CN" altLang="en-US" sz="3200" dirty="0">
                <a:solidFill>
                  <a:srgbClr val="0000FF"/>
                </a:solidFill>
                <a:sym typeface="Wingdings" panose="05000000000000000000" pitchFamily="2" charset="2"/>
              </a:rPr>
              <a:t>移动推送</a:t>
            </a:r>
            <a:r>
              <a:rPr lang="zh-CN" altLang="en-US" sz="3200" dirty="0">
                <a:sym typeface="Wingdings" panose="05000000000000000000" pitchFamily="2" charset="2"/>
              </a:rPr>
              <a:t>、</a:t>
            </a:r>
            <a:r>
              <a:rPr lang="en-US" altLang="zh-CN" sz="3200" dirty="0">
                <a:sym typeface="Wingdings" panose="05000000000000000000" pitchFamily="2" charset="2"/>
              </a:rPr>
              <a:t>Web </a:t>
            </a:r>
            <a:r>
              <a:rPr lang="zh-CN" altLang="en-US" sz="3200" dirty="0">
                <a:sym typeface="Wingdings" panose="05000000000000000000" pitchFamily="2" charset="2"/>
              </a:rPr>
              <a:t>推送采用 </a:t>
            </a:r>
            <a:r>
              <a:rPr lang="en-US" altLang="zh-CN" sz="3200" dirty="0">
                <a:sym typeface="Wingdings" panose="05000000000000000000" pitchFamily="2" charset="2"/>
              </a:rPr>
              <a:t>pomelo </a:t>
            </a:r>
            <a:r>
              <a:rPr lang="zh-CN" altLang="en-US" sz="3200" dirty="0">
                <a:sym typeface="Wingdings" panose="05000000000000000000" pitchFamily="2" charset="2"/>
              </a:rPr>
              <a:t>框架构建</a:t>
            </a:r>
            <a:endParaRPr lang="en-US" altLang="zh-CN" sz="3200" dirty="0"/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24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200" dirty="0"/>
              <a:t>腾讯</a:t>
            </a:r>
            <a:r>
              <a:rPr lang="zh-CN" altLang="en-US" sz="3200" dirty="0">
                <a:solidFill>
                  <a:srgbClr val="0000FF"/>
                </a:solidFill>
              </a:rPr>
              <a:t>推送</a:t>
            </a:r>
            <a:r>
              <a:rPr lang="zh-CN" altLang="en-US" sz="3200" dirty="0"/>
              <a:t>、百度</a:t>
            </a:r>
            <a:r>
              <a:rPr lang="zh-CN" altLang="en-US" sz="3200" dirty="0">
                <a:solidFill>
                  <a:srgbClr val="0000FF"/>
                </a:solidFill>
              </a:rPr>
              <a:t>推送</a:t>
            </a:r>
            <a:r>
              <a:rPr lang="zh-CN" altLang="en-US" sz="3200" dirty="0"/>
              <a:t>、搜狐</a:t>
            </a:r>
            <a:r>
              <a:rPr lang="zh-CN" altLang="en-US" sz="3200" dirty="0">
                <a:solidFill>
                  <a:srgbClr val="0000FF"/>
                </a:solidFill>
              </a:rPr>
              <a:t>推送</a:t>
            </a:r>
            <a:r>
              <a:rPr lang="zh-CN" altLang="en-US" sz="3200" dirty="0"/>
              <a:t>、新浪微博 </a:t>
            </a:r>
            <a:r>
              <a:rPr lang="en-US" altLang="zh-CN" sz="3200" dirty="0"/>
              <a:t>DB Proxy</a:t>
            </a:r>
            <a:endParaRPr lang="en-US" altLang="zh-CN" sz="3200" dirty="0">
              <a:sym typeface="Wingdings" panose="05000000000000000000" pitchFamily="2" charset="2"/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2400" dirty="0">
              <a:sym typeface="Wingdings" panose="05000000000000000000" pitchFamily="2" charset="2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200" dirty="0">
                <a:solidFill>
                  <a:srgbClr val="0000FF"/>
                </a:solidFill>
              </a:rPr>
              <a:t>去哪儿</a:t>
            </a:r>
            <a:r>
              <a:rPr lang="zh-CN" altLang="en-US" sz="3200" dirty="0"/>
              <a:t>、点点、花瓣、雪球、</a:t>
            </a:r>
            <a:r>
              <a:rPr lang="zh-CN" altLang="en-US" sz="3200" dirty="0">
                <a:solidFill>
                  <a:srgbClr val="0000FF"/>
                </a:solidFill>
              </a:rPr>
              <a:t>小米手机销售</a:t>
            </a:r>
            <a:r>
              <a:rPr lang="zh-CN" altLang="en-US" sz="3200" dirty="0"/>
              <a:t>、</a:t>
            </a:r>
            <a:r>
              <a:rPr lang="en-US" altLang="zh-CN" sz="3200" dirty="0"/>
              <a:t>etc.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altLang="zh-CN" sz="24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zh-CN" altLang="en-US" sz="3200" dirty="0"/>
              <a:t>携程 </a:t>
            </a:r>
            <a:r>
              <a:rPr lang="en-US" altLang="zh-CN" sz="3200" dirty="0">
                <a:sym typeface="Wingdings" panose="05000000000000000000" pitchFamily="2" charset="2"/>
              </a:rPr>
              <a:t> DVF </a:t>
            </a:r>
            <a:r>
              <a:rPr lang="en-US" altLang="zh-CN" sz="3200" dirty="0" err="1">
                <a:sym typeface="Wingdings" panose="05000000000000000000" pitchFamily="2" charset="2"/>
              </a:rPr>
              <a:t>RESTful</a:t>
            </a:r>
            <a:r>
              <a:rPr lang="en-US" altLang="zh-CN" sz="3200" dirty="0">
                <a:sym typeface="Wingdings" panose="05000000000000000000" pitchFamily="2" charset="2"/>
              </a:rPr>
              <a:t> API</a:t>
            </a:r>
            <a:r>
              <a:rPr lang="zh-CN" altLang="en-US" sz="3200" dirty="0">
                <a:sym typeface="Wingdings" panose="05000000000000000000" pitchFamily="2" charset="2"/>
              </a:rPr>
              <a:t>、</a:t>
            </a:r>
            <a:r>
              <a:rPr lang="en-US" altLang="zh-CN" sz="3200" dirty="0">
                <a:solidFill>
                  <a:srgbClr val="0000FF"/>
                </a:solidFill>
                <a:sym typeface="Wingdings" panose="05000000000000000000" pitchFamily="2" charset="2"/>
              </a:rPr>
              <a:t>Real-Time Crawler</a:t>
            </a:r>
            <a:r>
              <a:rPr lang="en-US" altLang="zh-CN" sz="3200" dirty="0">
                <a:sym typeface="Wingdings" panose="05000000000000000000" pitchFamily="2" charset="2"/>
              </a:rPr>
              <a:t> </a:t>
            </a:r>
            <a:r>
              <a:rPr lang="en-US" altLang="zh-CN" sz="2400" i="1" dirty="0">
                <a:sym typeface="Wingdings" panose="05000000000000000000" pitchFamily="2" charset="2"/>
              </a:rPr>
              <a:t>(Open House)</a:t>
            </a:r>
          </a:p>
        </p:txBody>
      </p:sp>
    </p:spTree>
    <p:extLst>
      <p:ext uri="{BB962C8B-B14F-4D97-AF65-F5344CB8AC3E}">
        <p14:creationId xmlns:p14="http://schemas.microsoft.com/office/powerpoint/2010/main" val="21162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dz-upload.s3.amazonaws.com/prod/upload/p1ch1_With%20Node.js%2C%20we%20can%20also%20use%20JavaScript%20on%20the%20server%21%20-%20New%20Page1.png">
            <a:extLst>
              <a:ext uri="{FF2B5EF4-FFF2-40B4-BE49-F238E27FC236}">
                <a16:creationId xmlns:a16="http://schemas.microsoft.com/office/drawing/2014/main" id="{6711F21A-DB0B-4681-9E35-61C4B09B4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7" y="943372"/>
            <a:ext cx="11185326" cy="497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94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31646" y="2820102"/>
            <a:ext cx="2616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25688" y="4221292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全局（上）</a:t>
            </a:r>
          </a:p>
        </p:txBody>
      </p:sp>
      <p:sp>
        <p:nvSpPr>
          <p:cNvPr id="71" name="矩形 70"/>
          <p:cNvSpPr/>
          <p:nvPr/>
        </p:nvSpPr>
        <p:spPr>
          <a:xfrm>
            <a:off x="2241239" y="560547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</a:p>
        </p:txBody>
      </p:sp>
      <p:sp>
        <p:nvSpPr>
          <p:cNvPr id="72" name="矩形 71"/>
          <p:cNvSpPr/>
          <p:nvPr/>
        </p:nvSpPr>
        <p:spPr>
          <a:xfrm>
            <a:off x="9042338" y="5605474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</a:p>
        </p:txBody>
      </p:sp>
      <p:sp>
        <p:nvSpPr>
          <p:cNvPr id="73" name="矩形 72"/>
          <p:cNvSpPr/>
          <p:nvPr/>
        </p:nvSpPr>
        <p:spPr>
          <a:xfrm>
            <a:off x="8221608" y="421193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全局（下）</a:t>
            </a:r>
          </a:p>
        </p:txBody>
      </p:sp>
    </p:spTree>
    <p:extLst>
      <p:ext uri="{BB962C8B-B14F-4D97-AF65-F5344CB8AC3E}">
        <p14:creationId xmlns:p14="http://schemas.microsoft.com/office/powerpoint/2010/main" val="19766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开发环境</a:t>
            </a:r>
          </a:p>
        </p:txBody>
      </p:sp>
      <p:pic>
        <p:nvPicPr>
          <p:cNvPr id="1026" name="Picture 2" descr="https://www.rosehosting.com/blog/wp-content/uploads/2016/04/centos_logo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1141"/>
            <a:ext cx="3459614" cy="23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log.netsarang.com/wp-content/uploads/2015/05/X-bi_logoicon_s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96" y="4294251"/>
            <a:ext cx="1843247" cy="18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basu.kz/wp-content/uploads/2015/12/vmware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71874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6398488" y="5060408"/>
            <a:ext cx="4522047" cy="107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主机名：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OFFICE</a:t>
            </a:r>
          </a:p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IP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地址：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192.168.XXX.144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9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36571</TotalTime>
  <Words>1157</Words>
  <Application>Microsoft Office PowerPoint</Application>
  <PresentationFormat>宽屏</PresentationFormat>
  <Paragraphs>387</Paragraphs>
  <Slides>72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81" baseType="lpstr">
      <vt:lpstr>Arial Unicode MS</vt:lpstr>
      <vt:lpstr>等线</vt:lpstr>
      <vt:lpstr>宋体</vt:lpstr>
      <vt:lpstr>微软雅黑</vt:lpstr>
      <vt:lpstr>Arial</vt:lpstr>
      <vt:lpstr>Calibri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Who are applying NodeJS (国外)</vt:lpstr>
      <vt:lpstr>Who are applying NodeJS (国内)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477</cp:revision>
  <dcterms:created xsi:type="dcterms:W3CDTF">2016-08-24T11:19:54Z</dcterms:created>
  <dcterms:modified xsi:type="dcterms:W3CDTF">2017-09-04T22:39:28Z</dcterms:modified>
</cp:coreProperties>
</file>